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70" r:id="rId9"/>
    <p:sldId id="261" r:id="rId10"/>
    <p:sldId id="273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6858000" cy="12192000"/>
  <p:embeddedFontLst>
    <p:embeddedFont>
      <p:font typeface="Liter" panose="02000503030000020004" pitchFamily="34" charset="0"/>
      <p:regular r:id="rId23"/>
    </p:embeddedFont>
    <p:embeddedFont>
      <p:font typeface="Liter" panose="02000503030000020004" pitchFamily="34" charset="-122"/>
      <p:regular r:id="rId24"/>
    </p:embeddedFont>
    <p:embeddedFont>
      <p:font typeface="Liter" panose="02000503030000020004" pitchFamily="34" charset="-120"/>
      <p:regular r:id="rId25"/>
    </p:embeddedFont>
    <p:embeddedFont>
      <p:font typeface="Quattrocento Sans" panose="020B0502050000020003" pitchFamily="34" charset="0"/>
      <p:regular r:id="rId26"/>
    </p:embeddedFont>
    <p:embeddedFont>
      <p:font typeface="Quattrocento Sans" panose="020B0502050000020003" pitchFamily="34" charset="-122"/>
      <p:regular r:id="rId27"/>
    </p:embeddedFont>
    <p:embeddedFont>
      <p:font typeface="Quattrocento Sans" panose="020B0502050000020003" pitchFamily="34" charset="-120"/>
      <p:regular r:id="rId28"/>
    </p:embeddedFont>
    <p:embeddedFont>
      <p:font typeface="MiSans" pitchFamily="34" charset="-122"/>
      <p:regular r:id="rId29"/>
    </p:embeddedFont>
    <p:embeddedFont>
      <p:font typeface="MiSans" pitchFamily="34" charset="-120"/>
      <p:regular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bb284642f84952b6b988bed9cf9b2173e3d83461.jpg"/>
          <p:cNvPicPr>
            <a:picLocks noChangeAspect="1"/>
          </p:cNvPicPr>
          <p:nvPr/>
        </p:nvPicPr>
        <p:blipFill>
          <a:blip r:embed="rId1">
            <a:alphaModFix amt="30000"/>
          </a:blip>
          <a:srcRect t="12687" b="12687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0C1F">
                  <a:alpha val="90000"/>
                </a:srgbClr>
              </a:gs>
              <a:gs pos="50000">
                <a:srgbClr val="050C1F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Text 1"/>
          <p:cNvSpPr/>
          <p:nvPr/>
        </p:nvSpPr>
        <p:spPr>
          <a:xfrm>
            <a:off x="2346127" y="1885950"/>
            <a:ext cx="7496175" cy="1333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0500" b="1" kern="0" spc="-262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NEO</a:t>
            </a:r>
            <a:r>
              <a:rPr lang="en-US" sz="10500" b="1" kern="0" spc="-262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STRIKE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267968" y="3524250"/>
            <a:ext cx="5657850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kern="0" spc="56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The Fast Track-Native Integration Platform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662684" y="4333875"/>
            <a:ext cx="6867525" cy="628650"/>
          </a:xfrm>
          <a:custGeom>
            <a:avLst/>
            <a:gdLst/>
            <a:ahLst/>
            <a:cxnLst/>
            <a:rect l="l" t="t" r="r" b="b"/>
            <a:pathLst>
              <a:path w="6867525" h="628650">
                <a:moveTo>
                  <a:pt x="314325" y="0"/>
                </a:moveTo>
                <a:lnTo>
                  <a:pt x="6553200" y="0"/>
                </a:lnTo>
                <a:cubicBezTo>
                  <a:pt x="6726681" y="0"/>
                  <a:pt x="6867525" y="140844"/>
                  <a:pt x="6867525" y="314325"/>
                </a:cubicBezTo>
                <a:lnTo>
                  <a:pt x="6867525" y="314325"/>
                </a:lnTo>
                <a:cubicBezTo>
                  <a:pt x="6867525" y="487806"/>
                  <a:pt x="6726681" y="628650"/>
                  <a:pt x="6553200" y="628650"/>
                </a:cubicBezTo>
                <a:lnTo>
                  <a:pt x="314325" y="628650"/>
                </a:lnTo>
                <a:cubicBezTo>
                  <a:pt x="140844" y="628650"/>
                  <a:pt x="0" y="487806"/>
                  <a:pt x="0" y="314325"/>
                </a:cubicBezTo>
                <a:lnTo>
                  <a:pt x="0" y="314325"/>
                </a:lnTo>
                <a:cubicBezTo>
                  <a:pt x="0" y="140844"/>
                  <a:pt x="140844" y="0"/>
                  <a:pt x="31432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996059" y="4495800"/>
            <a:ext cx="62007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kern="0" spc="180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For Casino &amp; Sports-Book • Live in 48 Hours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77862" y="2142093"/>
            <a:ext cx="4718266" cy="4718266"/>
          </a:xfrm>
          <a:custGeom>
            <a:avLst/>
            <a:gdLst/>
            <a:ahLst/>
            <a:cxnLst/>
            <a:rect l="l" t="t" r="r" b="b"/>
            <a:pathLst>
              <a:path w="4718266" h="4718266">
                <a:moveTo>
                  <a:pt x="2359133" y="0"/>
                </a:moveTo>
                <a:lnTo>
                  <a:pt x="2359133" y="0"/>
                </a:lnTo>
                <a:cubicBezTo>
                  <a:pt x="3661174" y="0"/>
                  <a:pt x="4718266" y="1057092"/>
                  <a:pt x="4718266" y="2359133"/>
                </a:cubicBezTo>
                <a:lnTo>
                  <a:pt x="4718266" y="2359133"/>
                </a:lnTo>
                <a:cubicBezTo>
                  <a:pt x="4718266" y="3661174"/>
                  <a:pt x="3661174" y="4718266"/>
                  <a:pt x="2359133" y="4718266"/>
                </a:cubicBezTo>
                <a:lnTo>
                  <a:pt x="2359133" y="4718266"/>
                </a:lnTo>
                <a:cubicBezTo>
                  <a:pt x="1057092" y="4718266"/>
                  <a:pt x="0" y="3661174"/>
                  <a:pt x="0" y="2359133"/>
                </a:cubicBezTo>
                <a:lnTo>
                  <a:pt x="0" y="2359133"/>
                </a:lnTo>
                <a:cubicBezTo>
                  <a:pt x="0" y="1057092"/>
                  <a:pt x="1057092" y="0"/>
                  <a:pt x="2359133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5207" y="377461"/>
            <a:ext cx="75492" cy="452954"/>
          </a:xfrm>
          <a:custGeom>
            <a:avLst/>
            <a:gdLst/>
            <a:ahLst/>
            <a:cxnLst/>
            <a:rect l="l" t="t" r="r" b="b"/>
            <a:pathLst>
              <a:path w="75492" h="452954">
                <a:moveTo>
                  <a:pt x="0" y="0"/>
                </a:moveTo>
                <a:lnTo>
                  <a:pt x="75492" y="0"/>
                </a:lnTo>
                <a:lnTo>
                  <a:pt x="75492" y="452954"/>
                </a:lnTo>
                <a:lnTo>
                  <a:pt x="0" y="452954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77461" y="377461"/>
            <a:ext cx="11588062" cy="452954"/>
          </a:xfrm>
          <a:prstGeom prst="rect">
            <a:avLst/>
          </a:prstGeom>
          <a:noFill/>
        </p:spPr>
        <p:txBody>
          <a:bodyPr wrap="square" lIns="226477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5" b="1" kern="0" spc="89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Hands-Off Regulatory Compliance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2180" y="1137102"/>
            <a:ext cx="5558118" cy="2264768"/>
          </a:xfrm>
          <a:custGeom>
            <a:avLst/>
            <a:gdLst/>
            <a:ahLst/>
            <a:cxnLst/>
            <a:rect l="l" t="t" r="r" b="b"/>
            <a:pathLst>
              <a:path w="5558118" h="2264768">
                <a:moveTo>
                  <a:pt x="150992" y="0"/>
                </a:moveTo>
                <a:lnTo>
                  <a:pt x="5407126" y="0"/>
                </a:lnTo>
                <a:cubicBezTo>
                  <a:pt x="5490516" y="0"/>
                  <a:pt x="5558118" y="67601"/>
                  <a:pt x="5558118" y="150992"/>
                </a:cubicBezTo>
                <a:lnTo>
                  <a:pt x="5558118" y="2113776"/>
                </a:lnTo>
                <a:cubicBezTo>
                  <a:pt x="5558118" y="2197166"/>
                  <a:pt x="5490516" y="2264768"/>
                  <a:pt x="5407126" y="2264768"/>
                </a:cubicBezTo>
                <a:lnTo>
                  <a:pt x="150992" y="2264768"/>
                </a:lnTo>
                <a:cubicBezTo>
                  <a:pt x="67601" y="2264768"/>
                  <a:pt x="0" y="2197166"/>
                  <a:pt x="0" y="2113776"/>
                </a:cubicBezTo>
                <a:lnTo>
                  <a:pt x="0" y="150992"/>
                </a:lnTo>
                <a:cubicBezTo>
                  <a:pt x="0" y="67601"/>
                  <a:pt x="67601" y="0"/>
                  <a:pt x="1509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88867" y="1443789"/>
            <a:ext cx="528446" cy="528446"/>
          </a:xfrm>
          <a:custGeom>
            <a:avLst/>
            <a:gdLst/>
            <a:ahLst/>
            <a:cxnLst/>
            <a:rect l="l" t="t" r="r" b="b"/>
            <a:pathLst>
              <a:path w="528446" h="528446">
                <a:moveTo>
                  <a:pt x="113241" y="0"/>
                </a:moveTo>
                <a:lnTo>
                  <a:pt x="415205" y="0"/>
                </a:lnTo>
                <a:cubicBezTo>
                  <a:pt x="477746" y="0"/>
                  <a:pt x="528446" y="50700"/>
                  <a:pt x="528446" y="113241"/>
                </a:cubicBezTo>
                <a:lnTo>
                  <a:pt x="528446" y="415205"/>
                </a:lnTo>
                <a:cubicBezTo>
                  <a:pt x="528446" y="477746"/>
                  <a:pt x="477746" y="528446"/>
                  <a:pt x="415205" y="528446"/>
                </a:cubicBezTo>
                <a:lnTo>
                  <a:pt x="113241" y="528446"/>
                </a:lnTo>
                <a:cubicBezTo>
                  <a:pt x="50700" y="528446"/>
                  <a:pt x="0" y="477746"/>
                  <a:pt x="0" y="415205"/>
                </a:cubicBezTo>
                <a:lnTo>
                  <a:pt x="0" y="113241"/>
                </a:lnTo>
                <a:cubicBezTo>
                  <a:pt x="0" y="50700"/>
                  <a:pt x="50700" y="0"/>
                  <a:pt x="113241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868161" y="1594774"/>
            <a:ext cx="169858" cy="226477"/>
          </a:xfrm>
          <a:custGeom>
            <a:avLst/>
            <a:gdLst/>
            <a:ahLst/>
            <a:cxnLst/>
            <a:rect l="l" t="t" r="r" b="b"/>
            <a:pathLst>
              <a:path w="169858" h="226477">
                <a:moveTo>
                  <a:pt x="28310" y="0"/>
                </a:moveTo>
                <a:cubicBezTo>
                  <a:pt x="12695" y="0"/>
                  <a:pt x="0" y="12695"/>
                  <a:pt x="0" y="28310"/>
                </a:cubicBezTo>
                <a:lnTo>
                  <a:pt x="0" y="198167"/>
                </a:lnTo>
                <a:cubicBezTo>
                  <a:pt x="0" y="213782"/>
                  <a:pt x="12695" y="226477"/>
                  <a:pt x="28310" y="226477"/>
                </a:cubicBezTo>
                <a:lnTo>
                  <a:pt x="141548" y="226477"/>
                </a:lnTo>
                <a:cubicBezTo>
                  <a:pt x="157163" y="226477"/>
                  <a:pt x="169858" y="213782"/>
                  <a:pt x="169858" y="198167"/>
                </a:cubicBezTo>
                <a:lnTo>
                  <a:pt x="169858" y="75419"/>
                </a:lnTo>
                <a:cubicBezTo>
                  <a:pt x="169858" y="67899"/>
                  <a:pt x="166894" y="60689"/>
                  <a:pt x="161586" y="55381"/>
                </a:cubicBezTo>
                <a:lnTo>
                  <a:pt x="114433" y="8272"/>
                </a:lnTo>
                <a:cubicBezTo>
                  <a:pt x="109125" y="2964"/>
                  <a:pt x="101959" y="0"/>
                  <a:pt x="94439" y="0"/>
                </a:cubicBezTo>
                <a:lnTo>
                  <a:pt x="28310" y="0"/>
                </a:lnTo>
                <a:close/>
                <a:moveTo>
                  <a:pt x="143981" y="77851"/>
                </a:moveTo>
                <a:lnTo>
                  <a:pt x="102622" y="77851"/>
                </a:lnTo>
                <a:cubicBezTo>
                  <a:pt x="96739" y="77851"/>
                  <a:pt x="92006" y="73118"/>
                  <a:pt x="92006" y="67235"/>
                </a:cubicBezTo>
                <a:lnTo>
                  <a:pt x="92006" y="25877"/>
                </a:lnTo>
                <a:lnTo>
                  <a:pt x="143981" y="77851"/>
                </a:lnTo>
                <a:close/>
                <a:moveTo>
                  <a:pt x="28310" y="169858"/>
                </a:moveTo>
                <a:lnTo>
                  <a:pt x="28310" y="141548"/>
                </a:lnTo>
                <a:cubicBezTo>
                  <a:pt x="28310" y="133719"/>
                  <a:pt x="34635" y="127393"/>
                  <a:pt x="42464" y="127393"/>
                </a:cubicBezTo>
                <a:lnTo>
                  <a:pt x="127393" y="127393"/>
                </a:lnTo>
                <a:cubicBezTo>
                  <a:pt x="135223" y="127393"/>
                  <a:pt x="141548" y="133719"/>
                  <a:pt x="141548" y="141548"/>
                </a:cubicBezTo>
                <a:lnTo>
                  <a:pt x="141548" y="169858"/>
                </a:lnTo>
                <a:cubicBezTo>
                  <a:pt x="141548" y="177687"/>
                  <a:pt x="135223" y="184012"/>
                  <a:pt x="127393" y="184012"/>
                </a:cubicBezTo>
                <a:lnTo>
                  <a:pt x="42464" y="184012"/>
                </a:lnTo>
                <a:cubicBezTo>
                  <a:pt x="34635" y="184012"/>
                  <a:pt x="28310" y="177687"/>
                  <a:pt x="28310" y="169858"/>
                </a:cubicBezTo>
                <a:close/>
                <a:moveTo>
                  <a:pt x="38926" y="28310"/>
                </a:moveTo>
                <a:lnTo>
                  <a:pt x="60158" y="28310"/>
                </a:lnTo>
                <a:cubicBezTo>
                  <a:pt x="66041" y="28310"/>
                  <a:pt x="70774" y="33043"/>
                  <a:pt x="70774" y="38926"/>
                </a:cubicBezTo>
                <a:cubicBezTo>
                  <a:pt x="70774" y="44809"/>
                  <a:pt x="66041" y="49542"/>
                  <a:pt x="60158" y="49542"/>
                </a:cubicBezTo>
                <a:lnTo>
                  <a:pt x="38926" y="49542"/>
                </a:lnTo>
                <a:cubicBezTo>
                  <a:pt x="33043" y="49542"/>
                  <a:pt x="28310" y="44809"/>
                  <a:pt x="28310" y="38926"/>
                </a:cubicBezTo>
                <a:cubicBezTo>
                  <a:pt x="28310" y="33043"/>
                  <a:pt x="33043" y="28310"/>
                  <a:pt x="38926" y="28310"/>
                </a:cubicBezTo>
                <a:close/>
                <a:moveTo>
                  <a:pt x="38926" y="70774"/>
                </a:moveTo>
                <a:lnTo>
                  <a:pt x="60158" y="70774"/>
                </a:lnTo>
                <a:cubicBezTo>
                  <a:pt x="66041" y="70774"/>
                  <a:pt x="70774" y="75507"/>
                  <a:pt x="70774" y="81390"/>
                </a:cubicBezTo>
                <a:cubicBezTo>
                  <a:pt x="70774" y="87273"/>
                  <a:pt x="66041" y="92006"/>
                  <a:pt x="60158" y="92006"/>
                </a:cubicBezTo>
                <a:lnTo>
                  <a:pt x="38926" y="92006"/>
                </a:lnTo>
                <a:cubicBezTo>
                  <a:pt x="33043" y="92006"/>
                  <a:pt x="28310" y="87273"/>
                  <a:pt x="28310" y="81390"/>
                </a:cubicBezTo>
                <a:cubicBezTo>
                  <a:pt x="28310" y="75507"/>
                  <a:pt x="33043" y="70774"/>
                  <a:pt x="38926" y="70774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8" name="Text 6"/>
          <p:cNvSpPr/>
          <p:nvPr/>
        </p:nvSpPr>
        <p:spPr>
          <a:xfrm>
            <a:off x="1368297" y="1557028"/>
            <a:ext cx="2415752" cy="301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UKGC Monthly Returns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88867" y="2160966"/>
            <a:ext cx="5029672" cy="556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Automatically generated on the 1st of every month. Ready for download or SFTP delivery.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7176" y="2901734"/>
            <a:ext cx="132111" cy="150985"/>
          </a:xfrm>
          <a:custGeom>
            <a:avLst/>
            <a:gdLst/>
            <a:ahLst/>
            <a:cxnLst/>
            <a:rect l="l" t="t" r="r" b="b"/>
            <a:pathLst>
              <a:path w="132111" h="150985">
                <a:moveTo>
                  <a:pt x="37746" y="0"/>
                </a:moveTo>
                <a:cubicBezTo>
                  <a:pt x="42966" y="0"/>
                  <a:pt x="47183" y="4217"/>
                  <a:pt x="47183" y="9437"/>
                </a:cubicBezTo>
                <a:lnTo>
                  <a:pt x="47183" y="18873"/>
                </a:lnTo>
                <a:lnTo>
                  <a:pt x="84929" y="18873"/>
                </a:lnTo>
                <a:lnTo>
                  <a:pt x="84929" y="9437"/>
                </a:lnTo>
                <a:cubicBezTo>
                  <a:pt x="84929" y="4217"/>
                  <a:pt x="89146" y="0"/>
                  <a:pt x="94365" y="0"/>
                </a:cubicBezTo>
                <a:cubicBezTo>
                  <a:pt x="99585" y="0"/>
                  <a:pt x="103802" y="4217"/>
                  <a:pt x="103802" y="9437"/>
                </a:cubicBezTo>
                <a:lnTo>
                  <a:pt x="103802" y="18873"/>
                </a:lnTo>
                <a:lnTo>
                  <a:pt x="113238" y="18873"/>
                </a:lnTo>
                <a:cubicBezTo>
                  <a:pt x="123648" y="18873"/>
                  <a:pt x="132111" y="27336"/>
                  <a:pt x="132111" y="37746"/>
                </a:cubicBezTo>
                <a:lnTo>
                  <a:pt x="132111" y="122675"/>
                </a:lnTo>
                <a:cubicBezTo>
                  <a:pt x="132111" y="133085"/>
                  <a:pt x="123648" y="141548"/>
                  <a:pt x="113238" y="141548"/>
                </a:cubicBezTo>
                <a:lnTo>
                  <a:pt x="18873" y="141548"/>
                </a:lnTo>
                <a:cubicBezTo>
                  <a:pt x="8463" y="141548"/>
                  <a:pt x="0" y="133085"/>
                  <a:pt x="0" y="122675"/>
                </a:cubicBezTo>
                <a:lnTo>
                  <a:pt x="0" y="37746"/>
                </a:lnTo>
                <a:cubicBezTo>
                  <a:pt x="0" y="27336"/>
                  <a:pt x="8463" y="18873"/>
                  <a:pt x="18873" y="18873"/>
                </a:cubicBezTo>
                <a:lnTo>
                  <a:pt x="28310" y="18873"/>
                </a:lnTo>
                <a:lnTo>
                  <a:pt x="28310" y="9437"/>
                </a:lnTo>
                <a:cubicBezTo>
                  <a:pt x="28310" y="4217"/>
                  <a:pt x="32527" y="0"/>
                  <a:pt x="37746" y="0"/>
                </a:cubicBezTo>
                <a:close/>
                <a:moveTo>
                  <a:pt x="90945" y="67442"/>
                </a:moveTo>
                <a:cubicBezTo>
                  <a:pt x="93009" y="64139"/>
                  <a:pt x="92006" y="59775"/>
                  <a:pt x="88703" y="57681"/>
                </a:cubicBezTo>
                <a:cubicBezTo>
                  <a:pt x="85401" y="55587"/>
                  <a:pt x="81036" y="56619"/>
                  <a:pt x="78942" y="59922"/>
                </a:cubicBezTo>
                <a:lnTo>
                  <a:pt x="60836" y="88910"/>
                </a:lnTo>
                <a:lnTo>
                  <a:pt x="52874" y="78294"/>
                </a:lnTo>
                <a:cubicBezTo>
                  <a:pt x="50515" y="75168"/>
                  <a:pt x="46092" y="74519"/>
                  <a:pt x="42966" y="76878"/>
                </a:cubicBezTo>
                <a:cubicBezTo>
                  <a:pt x="39840" y="79237"/>
                  <a:pt x="39191" y="83661"/>
                  <a:pt x="41550" y="86787"/>
                </a:cubicBezTo>
                <a:lnTo>
                  <a:pt x="55705" y="105660"/>
                </a:lnTo>
                <a:cubicBezTo>
                  <a:pt x="57091" y="107517"/>
                  <a:pt x="59332" y="108579"/>
                  <a:pt x="61662" y="108491"/>
                </a:cubicBezTo>
                <a:cubicBezTo>
                  <a:pt x="63991" y="108402"/>
                  <a:pt x="66115" y="107164"/>
                  <a:pt x="67353" y="105158"/>
                </a:cubicBezTo>
                <a:lnTo>
                  <a:pt x="90945" y="67412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11" name="Text 9"/>
          <p:cNvSpPr/>
          <p:nvPr/>
        </p:nvSpPr>
        <p:spPr>
          <a:xfrm>
            <a:off x="953090" y="2863988"/>
            <a:ext cx="1198440" cy="22647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0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MRR Compliance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3767" y="1137102"/>
            <a:ext cx="5558118" cy="2264768"/>
          </a:xfrm>
          <a:custGeom>
            <a:avLst/>
            <a:gdLst/>
            <a:ahLst/>
            <a:cxnLst/>
            <a:rect l="l" t="t" r="r" b="b"/>
            <a:pathLst>
              <a:path w="5558118" h="2264768">
                <a:moveTo>
                  <a:pt x="150992" y="0"/>
                </a:moveTo>
                <a:lnTo>
                  <a:pt x="5407126" y="0"/>
                </a:lnTo>
                <a:cubicBezTo>
                  <a:pt x="5490516" y="0"/>
                  <a:pt x="5558118" y="67601"/>
                  <a:pt x="5558118" y="150992"/>
                </a:cubicBezTo>
                <a:lnTo>
                  <a:pt x="5558118" y="2113776"/>
                </a:lnTo>
                <a:cubicBezTo>
                  <a:pt x="5558118" y="2197166"/>
                  <a:pt x="5490516" y="2264768"/>
                  <a:pt x="5407126" y="2264768"/>
                </a:cubicBezTo>
                <a:lnTo>
                  <a:pt x="150992" y="2264768"/>
                </a:lnTo>
                <a:cubicBezTo>
                  <a:pt x="67601" y="2264768"/>
                  <a:pt x="0" y="2197166"/>
                  <a:pt x="0" y="2113776"/>
                </a:cubicBezTo>
                <a:lnTo>
                  <a:pt x="0" y="150992"/>
                </a:lnTo>
                <a:cubicBezTo>
                  <a:pt x="0" y="67601"/>
                  <a:pt x="67601" y="0"/>
                  <a:pt x="1509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560454" y="1443789"/>
            <a:ext cx="528446" cy="528446"/>
          </a:xfrm>
          <a:custGeom>
            <a:avLst/>
            <a:gdLst/>
            <a:ahLst/>
            <a:cxnLst/>
            <a:rect l="l" t="t" r="r" b="b"/>
            <a:pathLst>
              <a:path w="528446" h="528446">
                <a:moveTo>
                  <a:pt x="113241" y="0"/>
                </a:moveTo>
                <a:lnTo>
                  <a:pt x="415205" y="0"/>
                </a:lnTo>
                <a:cubicBezTo>
                  <a:pt x="477746" y="0"/>
                  <a:pt x="528446" y="50700"/>
                  <a:pt x="528446" y="113241"/>
                </a:cubicBezTo>
                <a:lnTo>
                  <a:pt x="528446" y="415205"/>
                </a:lnTo>
                <a:cubicBezTo>
                  <a:pt x="528446" y="477746"/>
                  <a:pt x="477746" y="528446"/>
                  <a:pt x="415205" y="528446"/>
                </a:cubicBezTo>
                <a:lnTo>
                  <a:pt x="113241" y="528446"/>
                </a:lnTo>
                <a:cubicBezTo>
                  <a:pt x="50700" y="528446"/>
                  <a:pt x="0" y="477746"/>
                  <a:pt x="0" y="415205"/>
                </a:cubicBezTo>
                <a:lnTo>
                  <a:pt x="0" y="113241"/>
                </a:lnTo>
                <a:cubicBezTo>
                  <a:pt x="0" y="50700"/>
                  <a:pt x="50700" y="0"/>
                  <a:pt x="113241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6697284" y="1594774"/>
            <a:ext cx="254786" cy="226477"/>
          </a:xfrm>
          <a:custGeom>
            <a:avLst/>
            <a:gdLst/>
            <a:ahLst/>
            <a:cxnLst/>
            <a:rect l="l" t="t" r="r" b="b"/>
            <a:pathLst>
              <a:path w="254786" h="226477">
                <a:moveTo>
                  <a:pt x="99084" y="109700"/>
                </a:moveTo>
                <a:cubicBezTo>
                  <a:pt x="128380" y="109700"/>
                  <a:pt x="152164" y="85915"/>
                  <a:pt x="152164" y="56619"/>
                </a:cubicBezTo>
                <a:cubicBezTo>
                  <a:pt x="152164" y="27323"/>
                  <a:pt x="128380" y="3539"/>
                  <a:pt x="99084" y="3539"/>
                </a:cubicBezTo>
                <a:cubicBezTo>
                  <a:pt x="69788" y="3539"/>
                  <a:pt x="46003" y="27323"/>
                  <a:pt x="46003" y="56619"/>
                </a:cubicBezTo>
                <a:cubicBezTo>
                  <a:pt x="46003" y="85915"/>
                  <a:pt x="69788" y="109700"/>
                  <a:pt x="99084" y="109700"/>
                </a:cubicBezTo>
                <a:close/>
                <a:moveTo>
                  <a:pt x="85946" y="134471"/>
                </a:moveTo>
                <a:cubicBezTo>
                  <a:pt x="42376" y="134471"/>
                  <a:pt x="7077" y="169769"/>
                  <a:pt x="7077" y="213339"/>
                </a:cubicBezTo>
                <a:cubicBezTo>
                  <a:pt x="7077" y="220594"/>
                  <a:pt x="12960" y="226477"/>
                  <a:pt x="20215" y="226477"/>
                </a:cubicBezTo>
                <a:lnTo>
                  <a:pt x="131463" y="226477"/>
                </a:lnTo>
                <a:cubicBezTo>
                  <a:pt x="115450" y="207633"/>
                  <a:pt x="106161" y="183349"/>
                  <a:pt x="106161" y="157649"/>
                </a:cubicBezTo>
                <a:lnTo>
                  <a:pt x="106161" y="143892"/>
                </a:lnTo>
                <a:cubicBezTo>
                  <a:pt x="106161" y="140663"/>
                  <a:pt x="106603" y="137478"/>
                  <a:pt x="107444" y="134471"/>
                </a:cubicBezTo>
                <a:lnTo>
                  <a:pt x="85946" y="134471"/>
                </a:lnTo>
                <a:close/>
                <a:moveTo>
                  <a:pt x="196973" y="216082"/>
                </a:moveTo>
                <a:lnTo>
                  <a:pt x="191090" y="218869"/>
                </a:lnTo>
                <a:lnTo>
                  <a:pt x="191090" y="135665"/>
                </a:lnTo>
                <a:lnTo>
                  <a:pt x="233554" y="149820"/>
                </a:lnTo>
                <a:lnTo>
                  <a:pt x="233554" y="158490"/>
                </a:lnTo>
                <a:cubicBezTo>
                  <a:pt x="233554" y="183172"/>
                  <a:pt x="219311" y="205598"/>
                  <a:pt x="196973" y="216126"/>
                </a:cubicBezTo>
                <a:close/>
                <a:moveTo>
                  <a:pt x="186622" y="114787"/>
                </a:moveTo>
                <a:lnTo>
                  <a:pt x="137080" y="131286"/>
                </a:lnTo>
                <a:cubicBezTo>
                  <a:pt x="131286" y="133232"/>
                  <a:pt x="127393" y="138629"/>
                  <a:pt x="127393" y="144733"/>
                </a:cubicBezTo>
                <a:lnTo>
                  <a:pt x="127393" y="158490"/>
                </a:lnTo>
                <a:cubicBezTo>
                  <a:pt x="127393" y="191399"/>
                  <a:pt x="146414" y="221346"/>
                  <a:pt x="176139" y="235324"/>
                </a:cubicBezTo>
                <a:lnTo>
                  <a:pt x="184322" y="239172"/>
                </a:lnTo>
                <a:cubicBezTo>
                  <a:pt x="186445" y="240145"/>
                  <a:pt x="188745" y="240676"/>
                  <a:pt x="191046" y="240676"/>
                </a:cubicBezTo>
                <a:cubicBezTo>
                  <a:pt x="193346" y="240676"/>
                  <a:pt x="195690" y="240145"/>
                  <a:pt x="197769" y="239172"/>
                </a:cubicBezTo>
                <a:lnTo>
                  <a:pt x="205952" y="235324"/>
                </a:lnTo>
                <a:cubicBezTo>
                  <a:pt x="235766" y="221301"/>
                  <a:pt x="254786" y="191355"/>
                  <a:pt x="254786" y="158445"/>
                </a:cubicBezTo>
                <a:lnTo>
                  <a:pt x="254786" y="144689"/>
                </a:lnTo>
                <a:cubicBezTo>
                  <a:pt x="254786" y="138584"/>
                  <a:pt x="250894" y="133188"/>
                  <a:pt x="245099" y="131242"/>
                </a:cubicBezTo>
                <a:lnTo>
                  <a:pt x="195557" y="114742"/>
                </a:lnTo>
                <a:cubicBezTo>
                  <a:pt x="192638" y="113769"/>
                  <a:pt x="189497" y="113769"/>
                  <a:pt x="186622" y="114742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5" name="Text 13"/>
          <p:cNvSpPr/>
          <p:nvPr/>
        </p:nvSpPr>
        <p:spPr>
          <a:xfrm>
            <a:off x="7239885" y="1557028"/>
            <a:ext cx="2378006" cy="301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MGA Player Protection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560454" y="2160966"/>
            <a:ext cx="5029672" cy="556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Quarterly reports covering player protection and RG metrics auto-compiled via API.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579327" y="2901734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141577" y="56619"/>
                </a:moveTo>
                <a:lnTo>
                  <a:pt x="143907" y="56619"/>
                </a:lnTo>
                <a:cubicBezTo>
                  <a:pt x="147829" y="56619"/>
                  <a:pt x="150985" y="53464"/>
                  <a:pt x="150985" y="49542"/>
                </a:cubicBezTo>
                <a:lnTo>
                  <a:pt x="150985" y="7077"/>
                </a:lnTo>
                <a:cubicBezTo>
                  <a:pt x="150985" y="4217"/>
                  <a:pt x="149274" y="1622"/>
                  <a:pt x="146620" y="531"/>
                </a:cubicBezTo>
                <a:cubicBezTo>
                  <a:pt x="143966" y="-560"/>
                  <a:pt x="140929" y="59"/>
                  <a:pt x="138894" y="2064"/>
                </a:cubicBezTo>
                <a:lnTo>
                  <a:pt x="123648" y="17340"/>
                </a:lnTo>
                <a:cubicBezTo>
                  <a:pt x="110584" y="6517"/>
                  <a:pt x="93776" y="0"/>
                  <a:pt x="75492" y="0"/>
                </a:cubicBezTo>
                <a:cubicBezTo>
                  <a:pt x="37451" y="0"/>
                  <a:pt x="5986" y="28133"/>
                  <a:pt x="767" y="64729"/>
                </a:cubicBezTo>
                <a:cubicBezTo>
                  <a:pt x="29" y="69889"/>
                  <a:pt x="3598" y="74667"/>
                  <a:pt x="8758" y="75404"/>
                </a:cubicBezTo>
                <a:cubicBezTo>
                  <a:pt x="13919" y="76141"/>
                  <a:pt x="18696" y="72543"/>
                  <a:pt x="19433" y="67412"/>
                </a:cubicBezTo>
                <a:cubicBezTo>
                  <a:pt x="23355" y="39958"/>
                  <a:pt x="46976" y="18873"/>
                  <a:pt x="75492" y="18873"/>
                </a:cubicBezTo>
                <a:cubicBezTo>
                  <a:pt x="88585" y="18873"/>
                  <a:pt x="100617" y="23296"/>
                  <a:pt x="110201" y="30757"/>
                </a:cubicBezTo>
                <a:lnTo>
                  <a:pt x="96430" y="44529"/>
                </a:lnTo>
                <a:cubicBezTo>
                  <a:pt x="94395" y="46563"/>
                  <a:pt x="93805" y="49601"/>
                  <a:pt x="94896" y="52255"/>
                </a:cubicBezTo>
                <a:cubicBezTo>
                  <a:pt x="95987" y="54909"/>
                  <a:pt x="98582" y="56619"/>
                  <a:pt x="101443" y="56619"/>
                </a:cubicBezTo>
                <a:lnTo>
                  <a:pt x="141577" y="56619"/>
                </a:lnTo>
                <a:close/>
                <a:moveTo>
                  <a:pt x="150247" y="86256"/>
                </a:moveTo>
                <a:cubicBezTo>
                  <a:pt x="150985" y="81095"/>
                  <a:pt x="147387" y="76318"/>
                  <a:pt x="142256" y="75581"/>
                </a:cubicBezTo>
                <a:cubicBezTo>
                  <a:pt x="137125" y="74843"/>
                  <a:pt x="132318" y="78441"/>
                  <a:pt x="131581" y="83572"/>
                </a:cubicBezTo>
                <a:cubicBezTo>
                  <a:pt x="127659" y="110997"/>
                  <a:pt x="104038" y="132082"/>
                  <a:pt x="75522" y="132082"/>
                </a:cubicBezTo>
                <a:cubicBezTo>
                  <a:pt x="62429" y="132082"/>
                  <a:pt x="50397" y="127659"/>
                  <a:pt x="40813" y="120198"/>
                </a:cubicBezTo>
                <a:lnTo>
                  <a:pt x="54555" y="106456"/>
                </a:lnTo>
                <a:cubicBezTo>
                  <a:pt x="56590" y="104421"/>
                  <a:pt x="57179" y="101384"/>
                  <a:pt x="56088" y="98730"/>
                </a:cubicBezTo>
                <a:cubicBezTo>
                  <a:pt x="54997" y="96076"/>
                  <a:pt x="52402" y="94365"/>
                  <a:pt x="49542" y="94365"/>
                </a:cubicBezTo>
                <a:lnTo>
                  <a:pt x="7077" y="94365"/>
                </a:lnTo>
                <a:cubicBezTo>
                  <a:pt x="3155" y="94365"/>
                  <a:pt x="0" y="97521"/>
                  <a:pt x="0" y="101443"/>
                </a:cubicBezTo>
                <a:lnTo>
                  <a:pt x="0" y="143907"/>
                </a:lnTo>
                <a:cubicBezTo>
                  <a:pt x="0" y="146768"/>
                  <a:pt x="1710" y="149363"/>
                  <a:pt x="4364" y="150454"/>
                </a:cubicBezTo>
                <a:cubicBezTo>
                  <a:pt x="7018" y="151545"/>
                  <a:pt x="10056" y="150926"/>
                  <a:pt x="12091" y="148920"/>
                </a:cubicBezTo>
                <a:lnTo>
                  <a:pt x="27366" y="133645"/>
                </a:lnTo>
                <a:cubicBezTo>
                  <a:pt x="40400" y="144467"/>
                  <a:pt x="57209" y="150985"/>
                  <a:pt x="75492" y="150985"/>
                </a:cubicBezTo>
                <a:cubicBezTo>
                  <a:pt x="113533" y="150985"/>
                  <a:pt x="144998" y="122852"/>
                  <a:pt x="150218" y="8625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8" name="Text 16"/>
          <p:cNvSpPr/>
          <p:nvPr/>
        </p:nvSpPr>
        <p:spPr>
          <a:xfrm>
            <a:off x="6824677" y="2863988"/>
            <a:ext cx="1038019" cy="22647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0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API Integration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2180" y="3708557"/>
            <a:ext cx="5558118" cy="2264768"/>
          </a:xfrm>
          <a:custGeom>
            <a:avLst/>
            <a:gdLst/>
            <a:ahLst/>
            <a:cxnLst/>
            <a:rect l="l" t="t" r="r" b="b"/>
            <a:pathLst>
              <a:path w="5558118" h="2264768">
                <a:moveTo>
                  <a:pt x="150992" y="0"/>
                </a:moveTo>
                <a:lnTo>
                  <a:pt x="5407126" y="0"/>
                </a:lnTo>
                <a:cubicBezTo>
                  <a:pt x="5490516" y="0"/>
                  <a:pt x="5558118" y="67601"/>
                  <a:pt x="5558118" y="150992"/>
                </a:cubicBezTo>
                <a:lnTo>
                  <a:pt x="5558118" y="2113776"/>
                </a:lnTo>
                <a:cubicBezTo>
                  <a:pt x="5558118" y="2197166"/>
                  <a:pt x="5490516" y="2264768"/>
                  <a:pt x="5407126" y="2264768"/>
                </a:cubicBezTo>
                <a:lnTo>
                  <a:pt x="150992" y="2264768"/>
                </a:lnTo>
                <a:cubicBezTo>
                  <a:pt x="67601" y="2264768"/>
                  <a:pt x="0" y="2197166"/>
                  <a:pt x="0" y="2113776"/>
                </a:cubicBezTo>
                <a:lnTo>
                  <a:pt x="0" y="150992"/>
                </a:lnTo>
                <a:cubicBezTo>
                  <a:pt x="0" y="67601"/>
                  <a:pt x="67601" y="0"/>
                  <a:pt x="1509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8B5CF6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88867" y="4015245"/>
            <a:ext cx="528446" cy="528446"/>
          </a:xfrm>
          <a:custGeom>
            <a:avLst/>
            <a:gdLst/>
            <a:ahLst/>
            <a:cxnLst/>
            <a:rect l="l" t="t" r="r" b="b"/>
            <a:pathLst>
              <a:path w="528446" h="528446">
                <a:moveTo>
                  <a:pt x="113241" y="0"/>
                </a:moveTo>
                <a:lnTo>
                  <a:pt x="415205" y="0"/>
                </a:lnTo>
                <a:cubicBezTo>
                  <a:pt x="477746" y="0"/>
                  <a:pt x="528446" y="50700"/>
                  <a:pt x="528446" y="113241"/>
                </a:cubicBezTo>
                <a:lnTo>
                  <a:pt x="528446" y="415205"/>
                </a:lnTo>
                <a:cubicBezTo>
                  <a:pt x="528446" y="477746"/>
                  <a:pt x="477746" y="528446"/>
                  <a:pt x="415205" y="528446"/>
                </a:cubicBezTo>
                <a:lnTo>
                  <a:pt x="113241" y="528446"/>
                </a:lnTo>
                <a:cubicBezTo>
                  <a:pt x="50700" y="528446"/>
                  <a:pt x="0" y="477746"/>
                  <a:pt x="0" y="415205"/>
                </a:cubicBezTo>
                <a:lnTo>
                  <a:pt x="0" y="113241"/>
                </a:lnTo>
                <a:cubicBezTo>
                  <a:pt x="0" y="50700"/>
                  <a:pt x="50700" y="0"/>
                  <a:pt x="113241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825697" y="4166229"/>
            <a:ext cx="254786" cy="226477"/>
          </a:xfrm>
          <a:custGeom>
            <a:avLst/>
            <a:gdLst/>
            <a:ahLst/>
            <a:cxnLst/>
            <a:rect l="l" t="t" r="r" b="b"/>
            <a:pathLst>
              <a:path w="254786" h="226477">
                <a:moveTo>
                  <a:pt x="105807" y="-3539"/>
                </a:moveTo>
                <a:cubicBezTo>
                  <a:pt x="103109" y="-6281"/>
                  <a:pt x="99172" y="-7387"/>
                  <a:pt x="95456" y="-6370"/>
                </a:cubicBezTo>
                <a:cubicBezTo>
                  <a:pt x="91741" y="-5352"/>
                  <a:pt x="88866" y="-2477"/>
                  <a:pt x="87937" y="1239"/>
                </a:cubicBezTo>
                <a:lnTo>
                  <a:pt x="81169" y="27867"/>
                </a:lnTo>
                <a:cubicBezTo>
                  <a:pt x="80682" y="29814"/>
                  <a:pt x="78692" y="30964"/>
                  <a:pt x="76790" y="30389"/>
                </a:cubicBezTo>
                <a:lnTo>
                  <a:pt x="50338" y="22957"/>
                </a:lnTo>
                <a:cubicBezTo>
                  <a:pt x="46622" y="21896"/>
                  <a:pt x="42641" y="22957"/>
                  <a:pt x="39943" y="25656"/>
                </a:cubicBezTo>
                <a:cubicBezTo>
                  <a:pt x="37245" y="28354"/>
                  <a:pt x="36183" y="32335"/>
                  <a:pt x="37245" y="36051"/>
                </a:cubicBezTo>
                <a:lnTo>
                  <a:pt x="44720" y="62502"/>
                </a:lnTo>
                <a:cubicBezTo>
                  <a:pt x="45251" y="64404"/>
                  <a:pt x="44101" y="66395"/>
                  <a:pt x="42199" y="66881"/>
                </a:cubicBezTo>
                <a:lnTo>
                  <a:pt x="15526" y="73649"/>
                </a:lnTo>
                <a:cubicBezTo>
                  <a:pt x="11810" y="74578"/>
                  <a:pt x="8891" y="77498"/>
                  <a:pt x="7874" y="81213"/>
                </a:cubicBezTo>
                <a:cubicBezTo>
                  <a:pt x="6856" y="84929"/>
                  <a:pt x="7962" y="88866"/>
                  <a:pt x="10705" y="91564"/>
                </a:cubicBezTo>
                <a:lnTo>
                  <a:pt x="30389" y="110717"/>
                </a:lnTo>
                <a:cubicBezTo>
                  <a:pt x="31804" y="112088"/>
                  <a:pt x="31804" y="114388"/>
                  <a:pt x="30389" y="115804"/>
                </a:cubicBezTo>
                <a:lnTo>
                  <a:pt x="10749" y="134957"/>
                </a:lnTo>
                <a:cubicBezTo>
                  <a:pt x="8006" y="137655"/>
                  <a:pt x="6900" y="141592"/>
                  <a:pt x="7918" y="145308"/>
                </a:cubicBezTo>
                <a:cubicBezTo>
                  <a:pt x="8935" y="149023"/>
                  <a:pt x="11855" y="151899"/>
                  <a:pt x="15570" y="152872"/>
                </a:cubicBezTo>
                <a:lnTo>
                  <a:pt x="42199" y="159640"/>
                </a:lnTo>
                <a:cubicBezTo>
                  <a:pt x="44145" y="160126"/>
                  <a:pt x="45295" y="162117"/>
                  <a:pt x="44720" y="164019"/>
                </a:cubicBezTo>
                <a:lnTo>
                  <a:pt x="37245" y="190426"/>
                </a:lnTo>
                <a:cubicBezTo>
                  <a:pt x="36183" y="194142"/>
                  <a:pt x="37245" y="198123"/>
                  <a:pt x="39943" y="200821"/>
                </a:cubicBezTo>
                <a:cubicBezTo>
                  <a:pt x="42641" y="203519"/>
                  <a:pt x="46622" y="204581"/>
                  <a:pt x="50338" y="203519"/>
                </a:cubicBezTo>
                <a:lnTo>
                  <a:pt x="76790" y="196044"/>
                </a:lnTo>
                <a:cubicBezTo>
                  <a:pt x="78692" y="195513"/>
                  <a:pt x="80682" y="196663"/>
                  <a:pt x="81169" y="198565"/>
                </a:cubicBezTo>
                <a:lnTo>
                  <a:pt x="87937" y="225194"/>
                </a:lnTo>
                <a:cubicBezTo>
                  <a:pt x="88866" y="228910"/>
                  <a:pt x="91785" y="231829"/>
                  <a:pt x="95501" y="232846"/>
                </a:cubicBezTo>
                <a:cubicBezTo>
                  <a:pt x="99216" y="233864"/>
                  <a:pt x="103153" y="232758"/>
                  <a:pt x="105851" y="230015"/>
                </a:cubicBezTo>
                <a:lnTo>
                  <a:pt x="125005" y="210331"/>
                </a:lnTo>
                <a:cubicBezTo>
                  <a:pt x="126376" y="208916"/>
                  <a:pt x="128676" y="208916"/>
                  <a:pt x="130091" y="210331"/>
                </a:cubicBezTo>
                <a:lnTo>
                  <a:pt x="149200" y="230015"/>
                </a:lnTo>
                <a:cubicBezTo>
                  <a:pt x="151899" y="232758"/>
                  <a:pt x="155835" y="233864"/>
                  <a:pt x="159551" y="232846"/>
                </a:cubicBezTo>
                <a:cubicBezTo>
                  <a:pt x="163267" y="231829"/>
                  <a:pt x="166142" y="228910"/>
                  <a:pt x="167115" y="225194"/>
                </a:cubicBezTo>
                <a:lnTo>
                  <a:pt x="173883" y="198610"/>
                </a:lnTo>
                <a:cubicBezTo>
                  <a:pt x="174369" y="196663"/>
                  <a:pt x="176360" y="195513"/>
                  <a:pt x="178262" y="196088"/>
                </a:cubicBezTo>
                <a:lnTo>
                  <a:pt x="204714" y="203564"/>
                </a:lnTo>
                <a:cubicBezTo>
                  <a:pt x="208429" y="204625"/>
                  <a:pt x="212410" y="203564"/>
                  <a:pt x="215109" y="200865"/>
                </a:cubicBezTo>
                <a:cubicBezTo>
                  <a:pt x="217807" y="198167"/>
                  <a:pt x="218869" y="194186"/>
                  <a:pt x="217807" y="190471"/>
                </a:cubicBezTo>
                <a:lnTo>
                  <a:pt x="210331" y="164019"/>
                </a:lnTo>
                <a:cubicBezTo>
                  <a:pt x="209801" y="162117"/>
                  <a:pt x="210951" y="160126"/>
                  <a:pt x="212853" y="159640"/>
                </a:cubicBezTo>
                <a:lnTo>
                  <a:pt x="239482" y="152872"/>
                </a:lnTo>
                <a:cubicBezTo>
                  <a:pt x="243197" y="151943"/>
                  <a:pt x="246117" y="149023"/>
                  <a:pt x="247134" y="145308"/>
                </a:cubicBezTo>
                <a:cubicBezTo>
                  <a:pt x="248151" y="141592"/>
                  <a:pt x="247045" y="137611"/>
                  <a:pt x="244303" y="134957"/>
                </a:cubicBezTo>
                <a:lnTo>
                  <a:pt x="224619" y="115804"/>
                </a:lnTo>
                <a:cubicBezTo>
                  <a:pt x="223203" y="114433"/>
                  <a:pt x="223203" y="112133"/>
                  <a:pt x="224619" y="110717"/>
                </a:cubicBezTo>
                <a:lnTo>
                  <a:pt x="244303" y="91564"/>
                </a:lnTo>
                <a:cubicBezTo>
                  <a:pt x="247045" y="88866"/>
                  <a:pt x="248151" y="84929"/>
                  <a:pt x="247134" y="81213"/>
                </a:cubicBezTo>
                <a:cubicBezTo>
                  <a:pt x="246117" y="77498"/>
                  <a:pt x="243197" y="74622"/>
                  <a:pt x="239482" y="73649"/>
                </a:cubicBezTo>
                <a:lnTo>
                  <a:pt x="212853" y="66881"/>
                </a:lnTo>
                <a:cubicBezTo>
                  <a:pt x="210907" y="66395"/>
                  <a:pt x="209756" y="64404"/>
                  <a:pt x="210331" y="62502"/>
                </a:cubicBezTo>
                <a:lnTo>
                  <a:pt x="217807" y="36051"/>
                </a:lnTo>
                <a:cubicBezTo>
                  <a:pt x="218869" y="32335"/>
                  <a:pt x="217807" y="28354"/>
                  <a:pt x="215109" y="25656"/>
                </a:cubicBezTo>
                <a:cubicBezTo>
                  <a:pt x="212410" y="22957"/>
                  <a:pt x="208429" y="21896"/>
                  <a:pt x="204714" y="22957"/>
                </a:cubicBezTo>
                <a:lnTo>
                  <a:pt x="178262" y="30433"/>
                </a:lnTo>
                <a:cubicBezTo>
                  <a:pt x="176360" y="30964"/>
                  <a:pt x="174369" y="29814"/>
                  <a:pt x="173883" y="27911"/>
                </a:cubicBezTo>
                <a:lnTo>
                  <a:pt x="167115" y="1239"/>
                </a:lnTo>
                <a:cubicBezTo>
                  <a:pt x="166186" y="-2477"/>
                  <a:pt x="163267" y="-5397"/>
                  <a:pt x="159551" y="-6414"/>
                </a:cubicBezTo>
                <a:cubicBezTo>
                  <a:pt x="155835" y="-7431"/>
                  <a:pt x="151899" y="-6325"/>
                  <a:pt x="149200" y="-3583"/>
                </a:cubicBezTo>
                <a:lnTo>
                  <a:pt x="130047" y="16145"/>
                </a:lnTo>
                <a:cubicBezTo>
                  <a:pt x="128676" y="17561"/>
                  <a:pt x="126376" y="17561"/>
                  <a:pt x="124960" y="16145"/>
                </a:cubicBezTo>
                <a:lnTo>
                  <a:pt x="105807" y="-3539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22" name="Text 20"/>
          <p:cNvSpPr/>
          <p:nvPr/>
        </p:nvSpPr>
        <p:spPr>
          <a:xfrm>
            <a:off x="1368297" y="4128483"/>
            <a:ext cx="2189276" cy="301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Curaçao Compliance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8867" y="4732421"/>
            <a:ext cx="5029672" cy="556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Annual compliance reports generated every Jan 31st with full fair-gaming RNG verification.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07740" y="5473189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119077" y="10144"/>
                </a:moveTo>
                <a:cubicBezTo>
                  <a:pt x="122616" y="8670"/>
                  <a:pt x="126656" y="9496"/>
                  <a:pt x="129369" y="12179"/>
                </a:cubicBezTo>
                <a:lnTo>
                  <a:pt x="148242" y="31052"/>
                </a:lnTo>
                <a:cubicBezTo>
                  <a:pt x="150011" y="32821"/>
                  <a:pt x="151014" y="35210"/>
                  <a:pt x="151014" y="37717"/>
                </a:cubicBezTo>
                <a:cubicBezTo>
                  <a:pt x="151014" y="40223"/>
                  <a:pt x="150011" y="42612"/>
                  <a:pt x="148242" y="44381"/>
                </a:cubicBezTo>
                <a:lnTo>
                  <a:pt x="129369" y="63254"/>
                </a:lnTo>
                <a:cubicBezTo>
                  <a:pt x="126656" y="65967"/>
                  <a:pt x="122616" y="66763"/>
                  <a:pt x="119077" y="65289"/>
                </a:cubicBezTo>
                <a:cubicBezTo>
                  <a:pt x="115539" y="63815"/>
                  <a:pt x="113238" y="60423"/>
                  <a:pt x="113238" y="56619"/>
                </a:cubicBezTo>
                <a:lnTo>
                  <a:pt x="113238" y="47183"/>
                </a:lnTo>
                <a:lnTo>
                  <a:pt x="103802" y="47183"/>
                </a:lnTo>
                <a:cubicBezTo>
                  <a:pt x="100823" y="47183"/>
                  <a:pt x="98022" y="48569"/>
                  <a:pt x="96253" y="50957"/>
                </a:cubicBezTo>
                <a:lnTo>
                  <a:pt x="86698" y="63697"/>
                </a:lnTo>
                <a:lnTo>
                  <a:pt x="74902" y="47979"/>
                </a:lnTo>
                <a:lnTo>
                  <a:pt x="81154" y="39633"/>
                </a:lnTo>
                <a:cubicBezTo>
                  <a:pt x="86492" y="32497"/>
                  <a:pt x="94896" y="28310"/>
                  <a:pt x="103802" y="28310"/>
                </a:cubicBezTo>
                <a:lnTo>
                  <a:pt x="113238" y="28310"/>
                </a:lnTo>
                <a:lnTo>
                  <a:pt x="113238" y="18873"/>
                </a:lnTo>
                <a:cubicBezTo>
                  <a:pt x="113238" y="15069"/>
                  <a:pt x="115539" y="11619"/>
                  <a:pt x="119077" y="10144"/>
                </a:cubicBezTo>
                <a:close/>
                <a:moveTo>
                  <a:pt x="45413" y="87288"/>
                </a:moveTo>
                <a:lnTo>
                  <a:pt x="57209" y="103006"/>
                </a:lnTo>
                <a:lnTo>
                  <a:pt x="50957" y="111351"/>
                </a:lnTo>
                <a:cubicBezTo>
                  <a:pt x="45620" y="118487"/>
                  <a:pt x="37215" y="122675"/>
                  <a:pt x="28310" y="122675"/>
                </a:cubicBezTo>
                <a:lnTo>
                  <a:pt x="9437" y="122675"/>
                </a:lnTo>
                <a:cubicBezTo>
                  <a:pt x="4217" y="122675"/>
                  <a:pt x="0" y="118458"/>
                  <a:pt x="0" y="113238"/>
                </a:cubicBezTo>
                <a:cubicBezTo>
                  <a:pt x="0" y="108019"/>
                  <a:pt x="4217" y="103802"/>
                  <a:pt x="9437" y="103802"/>
                </a:cubicBezTo>
                <a:lnTo>
                  <a:pt x="28310" y="103802"/>
                </a:lnTo>
                <a:cubicBezTo>
                  <a:pt x="31288" y="103802"/>
                  <a:pt x="34089" y="102416"/>
                  <a:pt x="35859" y="100027"/>
                </a:cubicBezTo>
                <a:lnTo>
                  <a:pt x="45413" y="87288"/>
                </a:lnTo>
                <a:close/>
                <a:moveTo>
                  <a:pt x="129339" y="138776"/>
                </a:moveTo>
                <a:cubicBezTo>
                  <a:pt x="126626" y="141489"/>
                  <a:pt x="122586" y="142285"/>
                  <a:pt x="119048" y="140811"/>
                </a:cubicBezTo>
                <a:cubicBezTo>
                  <a:pt x="115509" y="139336"/>
                  <a:pt x="113238" y="135916"/>
                  <a:pt x="113238" y="132111"/>
                </a:cubicBezTo>
                <a:lnTo>
                  <a:pt x="113238" y="122675"/>
                </a:lnTo>
                <a:lnTo>
                  <a:pt x="103802" y="122675"/>
                </a:lnTo>
                <a:cubicBezTo>
                  <a:pt x="94896" y="122675"/>
                  <a:pt x="86492" y="118487"/>
                  <a:pt x="81154" y="111351"/>
                </a:cubicBezTo>
                <a:lnTo>
                  <a:pt x="35859" y="50957"/>
                </a:lnTo>
                <a:cubicBezTo>
                  <a:pt x="34089" y="48569"/>
                  <a:pt x="31288" y="47183"/>
                  <a:pt x="28310" y="47183"/>
                </a:cubicBezTo>
                <a:lnTo>
                  <a:pt x="9437" y="47183"/>
                </a:lnTo>
                <a:cubicBezTo>
                  <a:pt x="4217" y="47183"/>
                  <a:pt x="0" y="42966"/>
                  <a:pt x="0" y="37746"/>
                </a:cubicBezTo>
                <a:cubicBezTo>
                  <a:pt x="0" y="32527"/>
                  <a:pt x="4217" y="28310"/>
                  <a:pt x="9437" y="28310"/>
                </a:cubicBezTo>
                <a:lnTo>
                  <a:pt x="28310" y="28310"/>
                </a:lnTo>
                <a:cubicBezTo>
                  <a:pt x="37215" y="28310"/>
                  <a:pt x="45620" y="32497"/>
                  <a:pt x="50957" y="39633"/>
                </a:cubicBezTo>
                <a:lnTo>
                  <a:pt x="96253" y="100027"/>
                </a:lnTo>
                <a:cubicBezTo>
                  <a:pt x="98022" y="102416"/>
                  <a:pt x="100823" y="103802"/>
                  <a:pt x="103802" y="103802"/>
                </a:cubicBezTo>
                <a:lnTo>
                  <a:pt x="113238" y="103802"/>
                </a:lnTo>
                <a:lnTo>
                  <a:pt x="113238" y="94365"/>
                </a:lnTo>
                <a:cubicBezTo>
                  <a:pt x="113238" y="90561"/>
                  <a:pt x="115539" y="87111"/>
                  <a:pt x="119077" y="85637"/>
                </a:cubicBezTo>
                <a:cubicBezTo>
                  <a:pt x="122616" y="84162"/>
                  <a:pt x="126656" y="84988"/>
                  <a:pt x="129369" y="87671"/>
                </a:cubicBezTo>
                <a:lnTo>
                  <a:pt x="148242" y="106544"/>
                </a:lnTo>
                <a:cubicBezTo>
                  <a:pt x="150011" y="108314"/>
                  <a:pt x="151014" y="110702"/>
                  <a:pt x="151014" y="113209"/>
                </a:cubicBezTo>
                <a:cubicBezTo>
                  <a:pt x="151014" y="115715"/>
                  <a:pt x="150011" y="118104"/>
                  <a:pt x="148242" y="119873"/>
                </a:cubicBezTo>
                <a:lnTo>
                  <a:pt x="129369" y="138747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25" name="Text 23"/>
          <p:cNvSpPr/>
          <p:nvPr/>
        </p:nvSpPr>
        <p:spPr>
          <a:xfrm>
            <a:off x="953090" y="5435443"/>
            <a:ext cx="915344" cy="22647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0" dirty="0">
                <a:solidFill>
                  <a:srgbClr val="8B5C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RNG Verified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53767" y="3708557"/>
            <a:ext cx="5558118" cy="2264768"/>
          </a:xfrm>
          <a:custGeom>
            <a:avLst/>
            <a:gdLst/>
            <a:ahLst/>
            <a:cxnLst/>
            <a:rect l="l" t="t" r="r" b="b"/>
            <a:pathLst>
              <a:path w="5558118" h="2264768">
                <a:moveTo>
                  <a:pt x="150992" y="0"/>
                </a:moveTo>
                <a:lnTo>
                  <a:pt x="5407126" y="0"/>
                </a:lnTo>
                <a:cubicBezTo>
                  <a:pt x="5490516" y="0"/>
                  <a:pt x="5558118" y="67601"/>
                  <a:pt x="5558118" y="150992"/>
                </a:cubicBezTo>
                <a:lnTo>
                  <a:pt x="5558118" y="2113776"/>
                </a:lnTo>
                <a:cubicBezTo>
                  <a:pt x="5558118" y="2197166"/>
                  <a:pt x="5490516" y="2264768"/>
                  <a:pt x="5407126" y="2264768"/>
                </a:cubicBezTo>
                <a:lnTo>
                  <a:pt x="150992" y="2264768"/>
                </a:lnTo>
                <a:cubicBezTo>
                  <a:pt x="67601" y="2264768"/>
                  <a:pt x="0" y="2197166"/>
                  <a:pt x="0" y="2113776"/>
                </a:cubicBezTo>
                <a:lnTo>
                  <a:pt x="0" y="150992"/>
                </a:lnTo>
                <a:cubicBezTo>
                  <a:pt x="0" y="67601"/>
                  <a:pt x="67601" y="0"/>
                  <a:pt x="1509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560454" y="4015245"/>
            <a:ext cx="528446" cy="528446"/>
          </a:xfrm>
          <a:custGeom>
            <a:avLst/>
            <a:gdLst/>
            <a:ahLst/>
            <a:cxnLst/>
            <a:rect l="l" t="t" r="r" b="b"/>
            <a:pathLst>
              <a:path w="528446" h="528446">
                <a:moveTo>
                  <a:pt x="113241" y="0"/>
                </a:moveTo>
                <a:lnTo>
                  <a:pt x="415205" y="0"/>
                </a:lnTo>
                <a:cubicBezTo>
                  <a:pt x="477746" y="0"/>
                  <a:pt x="528446" y="50700"/>
                  <a:pt x="528446" y="113241"/>
                </a:cubicBezTo>
                <a:lnTo>
                  <a:pt x="528446" y="415205"/>
                </a:lnTo>
                <a:cubicBezTo>
                  <a:pt x="528446" y="477746"/>
                  <a:pt x="477746" y="528446"/>
                  <a:pt x="415205" y="528446"/>
                </a:cubicBezTo>
                <a:lnTo>
                  <a:pt x="113241" y="528446"/>
                </a:lnTo>
                <a:cubicBezTo>
                  <a:pt x="50700" y="528446"/>
                  <a:pt x="0" y="477746"/>
                  <a:pt x="0" y="415205"/>
                </a:cubicBezTo>
                <a:lnTo>
                  <a:pt x="0" y="113241"/>
                </a:lnTo>
                <a:cubicBezTo>
                  <a:pt x="0" y="50700"/>
                  <a:pt x="50700" y="0"/>
                  <a:pt x="113241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6697284" y="4166229"/>
            <a:ext cx="254786" cy="226477"/>
          </a:xfrm>
          <a:custGeom>
            <a:avLst/>
            <a:gdLst/>
            <a:ahLst/>
            <a:cxnLst/>
            <a:rect l="l" t="t" r="r" b="b"/>
            <a:pathLst>
              <a:path w="254786" h="226477">
                <a:moveTo>
                  <a:pt x="127393" y="28310"/>
                </a:moveTo>
                <a:cubicBezTo>
                  <a:pt x="174281" y="28310"/>
                  <a:pt x="212322" y="66351"/>
                  <a:pt x="212322" y="113238"/>
                </a:cubicBezTo>
                <a:cubicBezTo>
                  <a:pt x="212322" y="160126"/>
                  <a:pt x="174281" y="198167"/>
                  <a:pt x="127393" y="198167"/>
                </a:cubicBezTo>
                <a:cubicBezTo>
                  <a:pt x="98553" y="198167"/>
                  <a:pt x="73030" y="183791"/>
                  <a:pt x="57681" y="161763"/>
                </a:cubicBezTo>
                <a:cubicBezTo>
                  <a:pt x="53213" y="155349"/>
                  <a:pt x="44366" y="153801"/>
                  <a:pt x="37953" y="158268"/>
                </a:cubicBezTo>
                <a:cubicBezTo>
                  <a:pt x="31539" y="162736"/>
                  <a:pt x="29990" y="171583"/>
                  <a:pt x="34458" y="177997"/>
                </a:cubicBezTo>
                <a:cubicBezTo>
                  <a:pt x="54894" y="207279"/>
                  <a:pt x="88910" y="226477"/>
                  <a:pt x="127393" y="226477"/>
                </a:cubicBezTo>
                <a:cubicBezTo>
                  <a:pt x="189940" y="226477"/>
                  <a:pt x="240632" y="175785"/>
                  <a:pt x="240632" y="113238"/>
                </a:cubicBezTo>
                <a:cubicBezTo>
                  <a:pt x="240632" y="50692"/>
                  <a:pt x="189940" y="0"/>
                  <a:pt x="127393" y="0"/>
                </a:cubicBezTo>
                <a:cubicBezTo>
                  <a:pt x="89485" y="0"/>
                  <a:pt x="55956" y="18622"/>
                  <a:pt x="35387" y="47197"/>
                </a:cubicBezTo>
                <a:lnTo>
                  <a:pt x="35387" y="35387"/>
                </a:lnTo>
                <a:cubicBezTo>
                  <a:pt x="35387" y="27558"/>
                  <a:pt x="29062" y="21232"/>
                  <a:pt x="21232" y="21232"/>
                </a:cubicBezTo>
                <a:cubicBezTo>
                  <a:pt x="13403" y="21232"/>
                  <a:pt x="7077" y="27558"/>
                  <a:pt x="7077" y="35387"/>
                </a:cubicBezTo>
                <a:lnTo>
                  <a:pt x="7077" y="84929"/>
                </a:lnTo>
                <a:cubicBezTo>
                  <a:pt x="7077" y="92758"/>
                  <a:pt x="13403" y="99084"/>
                  <a:pt x="21232" y="99084"/>
                </a:cubicBezTo>
                <a:lnTo>
                  <a:pt x="32114" y="99084"/>
                </a:lnTo>
                <a:cubicBezTo>
                  <a:pt x="32335" y="99084"/>
                  <a:pt x="32556" y="99084"/>
                  <a:pt x="32777" y="99084"/>
                </a:cubicBezTo>
                <a:lnTo>
                  <a:pt x="70818" y="99084"/>
                </a:lnTo>
                <a:cubicBezTo>
                  <a:pt x="78648" y="99084"/>
                  <a:pt x="84973" y="92758"/>
                  <a:pt x="84973" y="84929"/>
                </a:cubicBezTo>
                <a:cubicBezTo>
                  <a:pt x="84973" y="77099"/>
                  <a:pt x="78648" y="70774"/>
                  <a:pt x="70818" y="70774"/>
                </a:cubicBezTo>
                <a:lnTo>
                  <a:pt x="53877" y="70774"/>
                </a:lnTo>
                <a:cubicBezTo>
                  <a:pt x="68518" y="45384"/>
                  <a:pt x="95987" y="28310"/>
                  <a:pt x="127393" y="28310"/>
                </a:cubicBezTo>
                <a:close/>
                <a:moveTo>
                  <a:pt x="138009" y="67235"/>
                </a:moveTo>
                <a:cubicBezTo>
                  <a:pt x="138009" y="61352"/>
                  <a:pt x="133276" y="56619"/>
                  <a:pt x="127393" y="56619"/>
                </a:cubicBezTo>
                <a:cubicBezTo>
                  <a:pt x="121510" y="56619"/>
                  <a:pt x="116777" y="61352"/>
                  <a:pt x="116777" y="67235"/>
                </a:cubicBezTo>
                <a:lnTo>
                  <a:pt x="116777" y="113238"/>
                </a:lnTo>
                <a:cubicBezTo>
                  <a:pt x="116777" y="116069"/>
                  <a:pt x="117883" y="118768"/>
                  <a:pt x="119873" y="120758"/>
                </a:cubicBezTo>
                <a:lnTo>
                  <a:pt x="151722" y="152606"/>
                </a:lnTo>
                <a:cubicBezTo>
                  <a:pt x="155880" y="156764"/>
                  <a:pt x="162603" y="156764"/>
                  <a:pt x="166717" y="152606"/>
                </a:cubicBezTo>
                <a:cubicBezTo>
                  <a:pt x="170831" y="148448"/>
                  <a:pt x="170875" y="141725"/>
                  <a:pt x="166717" y="137611"/>
                </a:cubicBezTo>
                <a:lnTo>
                  <a:pt x="137965" y="108859"/>
                </a:lnTo>
                <a:lnTo>
                  <a:pt x="137965" y="67235"/>
                </a:lnTo>
                <a:close/>
              </a:path>
            </a:pathLst>
          </a:custGeom>
          <a:solidFill>
            <a:srgbClr val="F59E0B"/>
          </a:solidFill>
        </p:spPr>
      </p:sp>
      <p:sp>
        <p:nvSpPr>
          <p:cNvPr id="29" name="Text 27"/>
          <p:cNvSpPr/>
          <p:nvPr/>
        </p:nvSpPr>
        <p:spPr>
          <a:xfrm>
            <a:off x="7239885" y="4128483"/>
            <a:ext cx="1840124" cy="301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7-Year Audit Trail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60454" y="4732421"/>
            <a:ext cx="5029672" cy="556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Full event-level data retention. On-demand exports in CSV/JSON for any audit request.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88764" y="5473189"/>
            <a:ext cx="132111" cy="150985"/>
          </a:xfrm>
          <a:custGeom>
            <a:avLst/>
            <a:gdLst/>
            <a:ahLst/>
            <a:cxnLst/>
            <a:rect l="l" t="t" r="r" b="b"/>
            <a:pathLst>
              <a:path w="132111" h="150985">
                <a:moveTo>
                  <a:pt x="132111" y="60689"/>
                </a:moveTo>
                <a:cubicBezTo>
                  <a:pt x="127747" y="63579"/>
                  <a:pt x="122734" y="65908"/>
                  <a:pt x="117514" y="67766"/>
                </a:cubicBezTo>
                <a:cubicBezTo>
                  <a:pt x="103654" y="72720"/>
                  <a:pt x="85460" y="75492"/>
                  <a:pt x="66056" y="75492"/>
                </a:cubicBezTo>
                <a:cubicBezTo>
                  <a:pt x="46652" y="75492"/>
                  <a:pt x="28428" y="72691"/>
                  <a:pt x="14597" y="67766"/>
                </a:cubicBezTo>
                <a:cubicBezTo>
                  <a:pt x="9407" y="65908"/>
                  <a:pt x="4364" y="63579"/>
                  <a:pt x="0" y="60689"/>
                </a:cubicBezTo>
                <a:lnTo>
                  <a:pt x="0" y="84929"/>
                </a:lnTo>
                <a:cubicBezTo>
                  <a:pt x="0" y="97963"/>
                  <a:pt x="29578" y="108520"/>
                  <a:pt x="66056" y="108520"/>
                </a:cubicBezTo>
                <a:cubicBezTo>
                  <a:pt x="102534" y="108520"/>
                  <a:pt x="132111" y="97963"/>
                  <a:pt x="132111" y="84929"/>
                </a:cubicBezTo>
                <a:lnTo>
                  <a:pt x="132111" y="60689"/>
                </a:lnTo>
                <a:close/>
                <a:moveTo>
                  <a:pt x="132111" y="37746"/>
                </a:moveTo>
                <a:lnTo>
                  <a:pt x="132111" y="23591"/>
                </a:lnTo>
                <a:cubicBezTo>
                  <a:pt x="132111" y="10557"/>
                  <a:pt x="102534" y="0"/>
                  <a:pt x="66056" y="0"/>
                </a:cubicBezTo>
                <a:cubicBezTo>
                  <a:pt x="29578" y="0"/>
                  <a:pt x="0" y="10557"/>
                  <a:pt x="0" y="23591"/>
                </a:cubicBezTo>
                <a:lnTo>
                  <a:pt x="0" y="37746"/>
                </a:lnTo>
                <a:cubicBezTo>
                  <a:pt x="0" y="50780"/>
                  <a:pt x="29578" y="61337"/>
                  <a:pt x="66056" y="61337"/>
                </a:cubicBezTo>
                <a:cubicBezTo>
                  <a:pt x="102534" y="61337"/>
                  <a:pt x="132111" y="50780"/>
                  <a:pt x="132111" y="37746"/>
                </a:cubicBezTo>
                <a:close/>
                <a:moveTo>
                  <a:pt x="117514" y="114949"/>
                </a:moveTo>
                <a:cubicBezTo>
                  <a:pt x="103684" y="119873"/>
                  <a:pt x="85489" y="122675"/>
                  <a:pt x="66056" y="122675"/>
                </a:cubicBezTo>
                <a:cubicBezTo>
                  <a:pt x="46622" y="122675"/>
                  <a:pt x="28428" y="119873"/>
                  <a:pt x="14597" y="114949"/>
                </a:cubicBezTo>
                <a:cubicBezTo>
                  <a:pt x="9407" y="113091"/>
                  <a:pt x="4364" y="110761"/>
                  <a:pt x="0" y="107871"/>
                </a:cubicBezTo>
                <a:lnTo>
                  <a:pt x="0" y="127393"/>
                </a:lnTo>
                <a:cubicBezTo>
                  <a:pt x="0" y="140427"/>
                  <a:pt x="29578" y="150985"/>
                  <a:pt x="66056" y="150985"/>
                </a:cubicBezTo>
                <a:cubicBezTo>
                  <a:pt x="102534" y="150985"/>
                  <a:pt x="132111" y="140427"/>
                  <a:pt x="132111" y="127393"/>
                </a:cubicBezTo>
                <a:lnTo>
                  <a:pt x="132111" y="107871"/>
                </a:lnTo>
                <a:cubicBezTo>
                  <a:pt x="127747" y="110761"/>
                  <a:pt x="122734" y="113091"/>
                  <a:pt x="117514" y="114949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32" name="Text 30"/>
          <p:cNvSpPr/>
          <p:nvPr/>
        </p:nvSpPr>
        <p:spPr>
          <a:xfrm>
            <a:off x="6824677" y="5435443"/>
            <a:ext cx="962526" cy="22647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0" dirty="0">
                <a:solidFill>
                  <a:srgbClr val="F59E0B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Full Retention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2180" y="6204520"/>
            <a:ext cx="11427641" cy="651121"/>
          </a:xfrm>
          <a:custGeom>
            <a:avLst/>
            <a:gdLst/>
            <a:ahLst/>
            <a:cxnLst/>
            <a:rect l="l" t="t" r="r" b="b"/>
            <a:pathLst>
              <a:path w="11427641" h="651121">
                <a:moveTo>
                  <a:pt x="113236" y="0"/>
                </a:moveTo>
                <a:lnTo>
                  <a:pt x="11314404" y="0"/>
                </a:lnTo>
                <a:cubicBezTo>
                  <a:pt x="11376943" y="0"/>
                  <a:pt x="11427641" y="50698"/>
                  <a:pt x="11427641" y="113236"/>
                </a:cubicBezTo>
                <a:lnTo>
                  <a:pt x="11427641" y="537884"/>
                </a:lnTo>
                <a:cubicBezTo>
                  <a:pt x="11427641" y="600423"/>
                  <a:pt x="11376943" y="651121"/>
                  <a:pt x="11314404" y="651121"/>
                </a:cubicBezTo>
                <a:lnTo>
                  <a:pt x="113236" y="651121"/>
                </a:lnTo>
                <a:cubicBezTo>
                  <a:pt x="50698" y="651121"/>
                  <a:pt x="0" y="600423"/>
                  <a:pt x="0" y="537884"/>
                </a:cubicBezTo>
                <a:lnTo>
                  <a:pt x="0" y="113236"/>
                </a:lnTo>
                <a:cubicBezTo>
                  <a:pt x="0" y="50740"/>
                  <a:pt x="50740" y="0"/>
                  <a:pt x="113236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2133688" y="6435715"/>
            <a:ext cx="169858" cy="169858"/>
          </a:xfrm>
          <a:custGeom>
            <a:avLst/>
            <a:gdLst/>
            <a:ahLst/>
            <a:cxnLst/>
            <a:rect l="l" t="t" r="r" b="b"/>
            <a:pathLst>
              <a:path w="169858" h="169858">
                <a:moveTo>
                  <a:pt x="132204" y="4047"/>
                </a:moveTo>
                <a:lnTo>
                  <a:pt x="102943" y="33308"/>
                </a:lnTo>
                <a:lnTo>
                  <a:pt x="136550" y="66915"/>
                </a:lnTo>
                <a:lnTo>
                  <a:pt x="165810" y="37654"/>
                </a:lnTo>
                <a:cubicBezTo>
                  <a:pt x="168398" y="35033"/>
                  <a:pt x="169858" y="31517"/>
                  <a:pt x="169858" y="27867"/>
                </a:cubicBezTo>
                <a:cubicBezTo>
                  <a:pt x="169858" y="24218"/>
                  <a:pt x="168398" y="20701"/>
                  <a:pt x="165810" y="18081"/>
                </a:cubicBezTo>
                <a:lnTo>
                  <a:pt x="151777" y="4047"/>
                </a:lnTo>
                <a:cubicBezTo>
                  <a:pt x="149156" y="1460"/>
                  <a:pt x="145640" y="0"/>
                  <a:pt x="141990" y="0"/>
                </a:cubicBezTo>
                <a:cubicBezTo>
                  <a:pt x="138341" y="0"/>
                  <a:pt x="134824" y="1460"/>
                  <a:pt x="132204" y="4047"/>
                </a:cubicBezTo>
                <a:close/>
                <a:moveTo>
                  <a:pt x="91697" y="44554"/>
                </a:moveTo>
                <a:lnTo>
                  <a:pt x="4047" y="132204"/>
                </a:lnTo>
                <a:cubicBezTo>
                  <a:pt x="1460" y="134824"/>
                  <a:pt x="0" y="138341"/>
                  <a:pt x="0" y="141990"/>
                </a:cubicBezTo>
                <a:cubicBezTo>
                  <a:pt x="0" y="145640"/>
                  <a:pt x="1460" y="149156"/>
                  <a:pt x="4047" y="151777"/>
                </a:cubicBezTo>
                <a:lnTo>
                  <a:pt x="18081" y="165810"/>
                </a:lnTo>
                <a:cubicBezTo>
                  <a:pt x="20701" y="168398"/>
                  <a:pt x="24218" y="169858"/>
                  <a:pt x="27867" y="169858"/>
                </a:cubicBezTo>
                <a:cubicBezTo>
                  <a:pt x="31517" y="169858"/>
                  <a:pt x="35033" y="168398"/>
                  <a:pt x="37654" y="165810"/>
                </a:cubicBezTo>
                <a:lnTo>
                  <a:pt x="125303" y="78161"/>
                </a:lnTo>
                <a:lnTo>
                  <a:pt x="91697" y="44554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35" name="Text 33"/>
          <p:cNvSpPr/>
          <p:nvPr/>
        </p:nvSpPr>
        <p:spPr>
          <a:xfrm>
            <a:off x="834344" y="6397969"/>
            <a:ext cx="10824492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Compliance automation reduces administrative burden by </a:t>
            </a:r>
            <a:r>
              <a:rPr lang="en-US" sz="1335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85%</a:t>
            </a:r>
            <a:r>
              <a:rPr lang="en-US" sz="1335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while ensuring full regulatory adherence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86652" y="-180489"/>
            <a:ext cx="7219541" cy="7219541"/>
          </a:xfrm>
          <a:custGeom>
            <a:avLst/>
            <a:gdLst/>
            <a:ahLst/>
            <a:cxnLst/>
            <a:rect l="l" t="t" r="r" b="b"/>
            <a:pathLst>
              <a:path w="7219541" h="7219541">
                <a:moveTo>
                  <a:pt x="3609771" y="0"/>
                </a:moveTo>
                <a:lnTo>
                  <a:pt x="3609771" y="0"/>
                </a:lnTo>
                <a:cubicBezTo>
                  <a:pt x="5603392" y="0"/>
                  <a:pt x="7219541" y="1616149"/>
                  <a:pt x="7219541" y="3609771"/>
                </a:cubicBezTo>
                <a:lnTo>
                  <a:pt x="7219541" y="3609771"/>
                </a:lnTo>
                <a:cubicBezTo>
                  <a:pt x="7219541" y="5603392"/>
                  <a:pt x="5603392" y="7219541"/>
                  <a:pt x="3609771" y="7219541"/>
                </a:cubicBezTo>
                <a:lnTo>
                  <a:pt x="3609771" y="7219541"/>
                </a:lnTo>
                <a:cubicBezTo>
                  <a:pt x="1616149" y="7219541"/>
                  <a:pt x="0" y="5603392"/>
                  <a:pt x="0" y="3609771"/>
                </a:cubicBezTo>
                <a:lnTo>
                  <a:pt x="0" y="3609771"/>
                </a:lnTo>
                <a:cubicBezTo>
                  <a:pt x="0" y="1616149"/>
                  <a:pt x="1616149" y="0"/>
                  <a:pt x="3609770" y="0"/>
                </a:cubicBezTo>
                <a:close/>
              </a:path>
            </a:pathLst>
          </a:custGeom>
          <a:solidFill>
            <a:srgbClr val="3B82F6">
              <a:alpha val="5098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397075" y="360977"/>
            <a:ext cx="72195" cy="433172"/>
          </a:xfrm>
          <a:custGeom>
            <a:avLst/>
            <a:gdLst/>
            <a:ahLst/>
            <a:cxnLst/>
            <a:rect l="l" t="t" r="r" b="b"/>
            <a:pathLst>
              <a:path w="72195" h="433172">
                <a:moveTo>
                  <a:pt x="0" y="0"/>
                </a:moveTo>
                <a:lnTo>
                  <a:pt x="72195" y="0"/>
                </a:lnTo>
                <a:lnTo>
                  <a:pt x="72195" y="433172"/>
                </a:lnTo>
                <a:lnTo>
                  <a:pt x="0" y="433172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60977" y="360977"/>
            <a:ext cx="11614437" cy="433172"/>
          </a:xfrm>
          <a:prstGeom prst="rect">
            <a:avLst/>
          </a:prstGeom>
          <a:noFill/>
        </p:spPr>
        <p:txBody>
          <a:bodyPr wrap="square" lIns="216586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10" b="1" kern="0" spc="85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Mission-Critical Performance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35366" y="1480006"/>
            <a:ext cx="4033919" cy="9024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10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99.8</a:t>
            </a:r>
            <a:r>
              <a:rPr lang="en-US" sz="7105" b="1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%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06830" y="2526839"/>
            <a:ext cx="36909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API Uptime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24879" y="2887816"/>
            <a:ext cx="3654893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Guaranteed SLA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079323" y="1480006"/>
            <a:ext cx="4033919" cy="9024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10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100</a:t>
            </a:r>
            <a:r>
              <a:rPr lang="en-US" sz="7105" b="1" dirty="0">
                <a:solidFill>
                  <a:srgbClr val="10B98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250787" y="2526839"/>
            <a:ext cx="36909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API Response</a:t>
            </a:r>
            <a:endParaRPr lang="en-US" sz="1705" b="1" dirty="0">
              <a:solidFill>
                <a:srgbClr val="10B98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268836" y="2887816"/>
            <a:ext cx="3654893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for player balance updates via stateless responses</a:t>
            </a:r>
            <a:endParaRPr lang="en-US" sz="1135" dirty="0">
              <a:solidFill>
                <a:srgbClr val="94A3B8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023279" y="1480006"/>
            <a:ext cx="4033919" cy="9024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10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&lt;10</a:t>
            </a:r>
            <a:r>
              <a:rPr lang="en-US" sz="7105" b="1" dirty="0">
                <a:solidFill>
                  <a:srgbClr val="8B5C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94743" y="2526839"/>
            <a:ext cx="36909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8B5C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RabbitMQ Publish</a:t>
            </a:r>
            <a:endParaRPr lang="en-US" sz="1705" b="1" dirty="0">
              <a:solidFill>
                <a:srgbClr val="8B5CF6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212792" y="2887816"/>
            <a:ext cx="3654893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RabbitMQ Publish</a:t>
            </a:r>
            <a:endParaRPr lang="en-US" sz="1135" dirty="0">
              <a:solidFill>
                <a:srgbClr val="94A3B8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365489" y="3469892"/>
            <a:ext cx="11461021" cy="1597323"/>
          </a:xfrm>
          <a:custGeom>
            <a:avLst/>
            <a:gdLst/>
            <a:ahLst/>
            <a:cxnLst/>
            <a:rect l="l" t="t" r="r" b="b"/>
            <a:pathLst>
              <a:path w="11461021" h="1597323">
                <a:moveTo>
                  <a:pt x="144398" y="0"/>
                </a:moveTo>
                <a:lnTo>
                  <a:pt x="11316623" y="0"/>
                </a:lnTo>
                <a:cubicBezTo>
                  <a:pt x="11396372" y="0"/>
                  <a:pt x="11461021" y="64649"/>
                  <a:pt x="11461021" y="144398"/>
                </a:cubicBezTo>
                <a:lnTo>
                  <a:pt x="11461021" y="1452925"/>
                </a:lnTo>
                <a:cubicBezTo>
                  <a:pt x="11461021" y="1532674"/>
                  <a:pt x="11396372" y="1597323"/>
                  <a:pt x="11316623" y="1597323"/>
                </a:cubicBezTo>
                <a:lnTo>
                  <a:pt x="144398" y="1597323"/>
                </a:lnTo>
                <a:cubicBezTo>
                  <a:pt x="64649" y="1597323"/>
                  <a:pt x="0" y="1532674"/>
                  <a:pt x="0" y="1452925"/>
                </a:cubicBezTo>
                <a:lnTo>
                  <a:pt x="0" y="144398"/>
                </a:lnTo>
                <a:cubicBezTo>
                  <a:pt x="0" y="64703"/>
                  <a:pt x="64703" y="0"/>
                  <a:pt x="144398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  <p:txBody>
          <a:bodyPr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13661" y="3763186"/>
            <a:ext cx="10964678" cy="25268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2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End-to-End Latency Target</a:t>
            </a:r>
            <a:endParaRPr lang="en-US" sz="16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3997960" y="4232910"/>
            <a:ext cx="4299585" cy="523240"/>
            <a:chOff x="5423" y="6694"/>
            <a:chExt cx="6771" cy="824"/>
          </a:xfrm>
        </p:grpSpPr>
        <p:sp>
          <p:nvSpPr>
            <p:cNvPr id="16" name="Shape 14"/>
            <p:cNvSpPr/>
            <p:nvPr/>
          </p:nvSpPr>
          <p:spPr>
            <a:xfrm>
              <a:off x="5423" y="6694"/>
              <a:ext cx="1620" cy="796"/>
            </a:xfrm>
            <a:custGeom>
              <a:avLst/>
              <a:gdLst/>
              <a:ahLst/>
              <a:cxnLst/>
              <a:rect l="l" t="t" r="r" b="b"/>
              <a:pathLst>
                <a:path w="1028785" h="505368">
                  <a:moveTo>
                    <a:pt x="72197" y="0"/>
                  </a:moveTo>
                  <a:lnTo>
                    <a:pt x="956588" y="0"/>
                  </a:lnTo>
                  <a:cubicBezTo>
                    <a:pt x="996461" y="0"/>
                    <a:pt x="1028785" y="32324"/>
                    <a:pt x="1028785" y="72197"/>
                  </a:cubicBezTo>
                  <a:lnTo>
                    <a:pt x="1028785" y="433171"/>
                  </a:lnTo>
                  <a:cubicBezTo>
                    <a:pt x="1028785" y="473044"/>
                    <a:pt x="996461" y="505368"/>
                    <a:pt x="956588" y="505368"/>
                  </a:cubicBezTo>
                  <a:lnTo>
                    <a:pt x="72197" y="505368"/>
                  </a:lnTo>
                  <a:cubicBezTo>
                    <a:pt x="32324" y="505368"/>
                    <a:pt x="0" y="473044"/>
                    <a:pt x="0" y="433171"/>
                  </a:cubicBezTo>
                  <a:lnTo>
                    <a:pt x="0" y="72197"/>
                  </a:lnTo>
                  <a:cubicBezTo>
                    <a:pt x="0" y="32350"/>
                    <a:pt x="32350" y="0"/>
                    <a:pt x="72197" y="0"/>
                  </a:cubicBezTo>
                  <a:close/>
                </a:path>
              </a:pathLst>
            </a:custGeom>
            <a:solidFill>
              <a:srgbClr val="3B82F6">
                <a:alpha val="20000"/>
              </a:srgbClr>
            </a:solidFill>
          </p:spPr>
        </p:sp>
        <p:sp>
          <p:nvSpPr>
            <p:cNvPr id="17" name="Text 15"/>
            <p:cNvSpPr/>
            <p:nvPr/>
          </p:nvSpPr>
          <p:spPr>
            <a:xfrm>
              <a:off x="5707" y="6836"/>
              <a:ext cx="1228" cy="497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1705" dirty="0">
                  <a:solidFill>
                    <a:srgbClr val="3B82F6"/>
                  </a:solidFill>
                  <a:latin typeface="Liter" panose="02000503030000020004" pitchFamily="34" charset="0"/>
                  <a:ea typeface="Liter" panose="02000503030000020004" pitchFamily="34" charset="-122"/>
                  <a:cs typeface="Liter" panose="02000503030000020004" pitchFamily="34" charset="-120"/>
                </a:rPr>
                <a:t>L</a:t>
              </a:r>
              <a:r>
                <a:rPr lang="en-US" sz="1280" dirty="0">
                  <a:solidFill>
                    <a:srgbClr val="3B82F6"/>
                  </a:solidFill>
                  <a:latin typeface="Liter" panose="02000503030000020004" pitchFamily="34" charset="0"/>
                  <a:ea typeface="Liter" panose="02000503030000020004" pitchFamily="34" charset="-122"/>
                  <a:cs typeface="Liter" panose="02000503030000020004" pitchFamily="34" charset="-120"/>
                </a:rPr>
                <a:t>adapter</a:t>
              </a:r>
              <a:endParaRPr lang="en-US" sz="1600" dirty="0"/>
            </a:p>
          </p:txBody>
        </p:sp>
        <p:sp>
          <p:nvSpPr>
            <p:cNvPr id="18" name="Text 16"/>
            <p:cNvSpPr/>
            <p:nvPr/>
          </p:nvSpPr>
          <p:spPr>
            <a:xfrm>
              <a:off x="7276" y="6864"/>
              <a:ext cx="355" cy="455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1705" dirty="0">
                  <a:solidFill>
                    <a:srgbClr val="94A3B8"/>
                  </a:solidFill>
                  <a:latin typeface="Liter" panose="02000503030000020004" pitchFamily="34" charset="0"/>
                  <a:ea typeface="Liter" panose="02000503030000020004" pitchFamily="34" charset="-122"/>
                  <a:cs typeface="Liter" panose="02000503030000020004" pitchFamily="34" charset="-120"/>
                </a:rPr>
                <a:t>+</a:t>
              </a:r>
              <a:endParaRPr lang="en-US" sz="1600" dirty="0"/>
            </a:p>
          </p:txBody>
        </p:sp>
        <p:sp>
          <p:nvSpPr>
            <p:cNvPr id="19" name="Shape 17"/>
            <p:cNvSpPr/>
            <p:nvPr/>
          </p:nvSpPr>
          <p:spPr>
            <a:xfrm>
              <a:off x="7692" y="6694"/>
              <a:ext cx="1521" cy="796"/>
            </a:xfrm>
            <a:custGeom>
              <a:avLst/>
              <a:gdLst/>
              <a:ahLst/>
              <a:cxnLst/>
              <a:rect l="l" t="t" r="r" b="b"/>
              <a:pathLst>
                <a:path w="965614" h="505368">
                  <a:moveTo>
                    <a:pt x="72197" y="0"/>
                  </a:moveTo>
                  <a:lnTo>
                    <a:pt x="893417" y="0"/>
                  </a:lnTo>
                  <a:cubicBezTo>
                    <a:pt x="933290" y="0"/>
                    <a:pt x="965614" y="32324"/>
                    <a:pt x="965614" y="72197"/>
                  </a:cubicBezTo>
                  <a:lnTo>
                    <a:pt x="965614" y="433171"/>
                  </a:lnTo>
                  <a:cubicBezTo>
                    <a:pt x="965614" y="473044"/>
                    <a:pt x="933290" y="505368"/>
                    <a:pt x="893417" y="505368"/>
                  </a:cubicBezTo>
                  <a:lnTo>
                    <a:pt x="72197" y="505368"/>
                  </a:lnTo>
                  <a:cubicBezTo>
                    <a:pt x="32324" y="505368"/>
                    <a:pt x="0" y="473044"/>
                    <a:pt x="0" y="433171"/>
                  </a:cubicBezTo>
                  <a:lnTo>
                    <a:pt x="0" y="72197"/>
                  </a:lnTo>
                  <a:cubicBezTo>
                    <a:pt x="0" y="32350"/>
                    <a:pt x="32350" y="0"/>
                    <a:pt x="72197" y="0"/>
                  </a:cubicBezTo>
                  <a:close/>
                </a:path>
              </a:pathLst>
            </a:custGeom>
            <a:solidFill>
              <a:srgbClr val="10B981">
                <a:alpha val="20000"/>
              </a:srgbClr>
            </a:solidFill>
          </p:spPr>
        </p:sp>
        <p:sp>
          <p:nvSpPr>
            <p:cNvPr id="20" name="Text 18"/>
            <p:cNvSpPr/>
            <p:nvPr/>
          </p:nvSpPr>
          <p:spPr>
            <a:xfrm>
              <a:off x="7977" y="6836"/>
              <a:ext cx="1116" cy="497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1280" dirty="0">
                  <a:solidFill>
                    <a:srgbClr val="10B981"/>
                  </a:solidFill>
                  <a:latin typeface="Liter" panose="02000503030000020004" pitchFamily="34" charset="0"/>
                  <a:ea typeface="Liter" panose="02000503030000020004" pitchFamily="34" charset="-122"/>
                  <a:cs typeface="Liter" panose="02000503030000020004" pitchFamily="34" charset="-120"/>
                </a:rPr>
                <a:t>Lpublish</a:t>
              </a:r>
              <a:endParaRPr lang="en-US" sz="1280" dirty="0">
                <a:solidFill>
                  <a:srgbClr val="10B98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endParaRPr>
            </a:p>
          </p:txBody>
        </p:sp>
        <p:sp>
          <p:nvSpPr>
            <p:cNvPr id="25" name="Shape 23"/>
            <p:cNvSpPr/>
            <p:nvPr/>
          </p:nvSpPr>
          <p:spPr>
            <a:xfrm>
              <a:off x="10134" y="6694"/>
              <a:ext cx="2061" cy="824"/>
            </a:xfrm>
            <a:custGeom>
              <a:avLst/>
              <a:gdLst/>
              <a:ahLst/>
              <a:cxnLst/>
              <a:rect l="l" t="t" r="r" b="b"/>
              <a:pathLst>
                <a:path w="1308542" h="523417">
                  <a:moveTo>
                    <a:pt x="72195" y="0"/>
                  </a:moveTo>
                  <a:lnTo>
                    <a:pt x="1236347" y="0"/>
                  </a:lnTo>
                  <a:cubicBezTo>
                    <a:pt x="1276219" y="0"/>
                    <a:pt x="1308542" y="32323"/>
                    <a:pt x="1308542" y="72195"/>
                  </a:cubicBezTo>
                  <a:lnTo>
                    <a:pt x="1308542" y="451222"/>
                  </a:lnTo>
                  <a:cubicBezTo>
                    <a:pt x="1308542" y="491094"/>
                    <a:pt x="1276219" y="523417"/>
                    <a:pt x="1236347" y="523417"/>
                  </a:cubicBezTo>
                  <a:lnTo>
                    <a:pt x="72195" y="523417"/>
                  </a:lnTo>
                  <a:cubicBezTo>
                    <a:pt x="32323" y="523417"/>
                    <a:pt x="0" y="491094"/>
                    <a:pt x="0" y="451222"/>
                  </a:cubicBezTo>
                  <a:lnTo>
                    <a:pt x="0" y="72195"/>
                  </a:lnTo>
                  <a:cubicBezTo>
                    <a:pt x="0" y="32349"/>
                    <a:pt x="32349" y="0"/>
                    <a:pt x="72195" y="0"/>
                  </a:cubicBezTo>
                  <a:close/>
                </a:path>
              </a:pathLst>
            </a:custGeom>
            <a:solidFill>
              <a:srgbClr val="10B981">
                <a:alpha val="30196"/>
              </a:srgbClr>
            </a:solidFill>
            <a:ln w="25400">
              <a:solidFill>
                <a:srgbClr val="10B981"/>
              </a:solidFill>
              <a:prstDash val="solid"/>
            </a:ln>
          </p:spPr>
        </p:sp>
        <p:sp>
          <p:nvSpPr>
            <p:cNvPr id="26" name="Text 24"/>
            <p:cNvSpPr/>
            <p:nvPr/>
          </p:nvSpPr>
          <p:spPr>
            <a:xfrm>
              <a:off x="10489" y="6851"/>
              <a:ext cx="1518" cy="497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1705" b="1" dirty="0">
                  <a:solidFill>
                    <a:srgbClr val="10B981"/>
                  </a:solidFill>
                  <a:latin typeface="Liter" panose="02000503030000020004" pitchFamily="34" charset="0"/>
                  <a:ea typeface="Liter" panose="02000503030000020004" pitchFamily="34" charset="-122"/>
                  <a:cs typeface="Liter" panose="02000503030000020004" pitchFamily="34" charset="-120"/>
                </a:rPr>
                <a:t>&lt; 100ms</a:t>
              </a:r>
              <a:endParaRPr lang="en-US" sz="1600" dirty="0"/>
            </a:p>
          </p:txBody>
        </p:sp>
      </p:grpSp>
      <p:sp>
        <p:nvSpPr>
          <p:cNvPr id="27" name="Shape 25"/>
          <p:cNvSpPr/>
          <p:nvPr/>
        </p:nvSpPr>
        <p:spPr>
          <a:xfrm>
            <a:off x="365489" y="5292826"/>
            <a:ext cx="3672942" cy="803174"/>
          </a:xfrm>
          <a:custGeom>
            <a:avLst/>
            <a:gdLst/>
            <a:ahLst/>
            <a:cxnLst/>
            <a:rect l="l" t="t" r="r" b="b"/>
            <a:pathLst>
              <a:path w="3672942" h="803174">
                <a:moveTo>
                  <a:pt x="108292" y="0"/>
                </a:moveTo>
                <a:lnTo>
                  <a:pt x="3564650" y="0"/>
                </a:lnTo>
                <a:cubicBezTo>
                  <a:pt x="3624458" y="0"/>
                  <a:pt x="3672942" y="48484"/>
                  <a:pt x="3672942" y="108292"/>
                </a:cubicBezTo>
                <a:lnTo>
                  <a:pt x="3672942" y="694882"/>
                </a:lnTo>
                <a:cubicBezTo>
                  <a:pt x="3672942" y="754690"/>
                  <a:pt x="3624458" y="803174"/>
                  <a:pt x="3564650" y="803174"/>
                </a:cubicBezTo>
                <a:lnTo>
                  <a:pt x="108292" y="803174"/>
                </a:lnTo>
                <a:cubicBezTo>
                  <a:pt x="48484" y="803174"/>
                  <a:pt x="0" y="754690"/>
                  <a:pt x="0" y="694882"/>
                </a:cubicBezTo>
                <a:lnTo>
                  <a:pt x="0" y="108292"/>
                </a:lnTo>
                <a:cubicBezTo>
                  <a:pt x="0" y="48524"/>
                  <a:pt x="48524" y="0"/>
                  <a:pt x="108292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2105793" y="5441729"/>
            <a:ext cx="189513" cy="216586"/>
          </a:xfrm>
          <a:custGeom>
            <a:avLst/>
            <a:gdLst/>
            <a:ahLst/>
            <a:cxnLst/>
            <a:rect l="l" t="t" r="r" b="b"/>
            <a:pathLst>
              <a:path w="189513" h="216586">
                <a:moveTo>
                  <a:pt x="27073" y="13537"/>
                </a:moveTo>
                <a:cubicBezTo>
                  <a:pt x="12141" y="13537"/>
                  <a:pt x="0" y="25677"/>
                  <a:pt x="0" y="40610"/>
                </a:cubicBezTo>
                <a:lnTo>
                  <a:pt x="0" y="67683"/>
                </a:lnTo>
                <a:cubicBezTo>
                  <a:pt x="0" y="82616"/>
                  <a:pt x="12141" y="94756"/>
                  <a:pt x="27073" y="94756"/>
                </a:cubicBezTo>
                <a:lnTo>
                  <a:pt x="162440" y="94756"/>
                </a:lnTo>
                <a:cubicBezTo>
                  <a:pt x="177372" y="94756"/>
                  <a:pt x="189513" y="82616"/>
                  <a:pt x="189513" y="67683"/>
                </a:cubicBezTo>
                <a:lnTo>
                  <a:pt x="189513" y="40610"/>
                </a:lnTo>
                <a:cubicBezTo>
                  <a:pt x="189513" y="25677"/>
                  <a:pt x="177372" y="13537"/>
                  <a:pt x="162440" y="13537"/>
                </a:cubicBezTo>
                <a:lnTo>
                  <a:pt x="27073" y="13537"/>
                </a:lnTo>
                <a:close/>
                <a:moveTo>
                  <a:pt x="118446" y="43994"/>
                </a:moveTo>
                <a:cubicBezTo>
                  <a:pt x="124049" y="43994"/>
                  <a:pt x="128598" y="48543"/>
                  <a:pt x="128598" y="54147"/>
                </a:cubicBezTo>
                <a:cubicBezTo>
                  <a:pt x="128598" y="59750"/>
                  <a:pt x="124049" y="64299"/>
                  <a:pt x="118446" y="64299"/>
                </a:cubicBezTo>
                <a:cubicBezTo>
                  <a:pt x="112842" y="64299"/>
                  <a:pt x="108293" y="59750"/>
                  <a:pt x="108293" y="54147"/>
                </a:cubicBezTo>
                <a:cubicBezTo>
                  <a:pt x="108293" y="48543"/>
                  <a:pt x="112842" y="43994"/>
                  <a:pt x="118446" y="43994"/>
                </a:cubicBezTo>
                <a:close/>
                <a:moveTo>
                  <a:pt x="142135" y="54147"/>
                </a:moveTo>
                <a:cubicBezTo>
                  <a:pt x="142135" y="48543"/>
                  <a:pt x="146684" y="43994"/>
                  <a:pt x="152287" y="43994"/>
                </a:cubicBezTo>
                <a:cubicBezTo>
                  <a:pt x="157891" y="43994"/>
                  <a:pt x="162440" y="48543"/>
                  <a:pt x="162440" y="54147"/>
                </a:cubicBezTo>
                <a:cubicBezTo>
                  <a:pt x="162440" y="59750"/>
                  <a:pt x="157891" y="64299"/>
                  <a:pt x="152287" y="64299"/>
                </a:cubicBezTo>
                <a:cubicBezTo>
                  <a:pt x="146684" y="64299"/>
                  <a:pt x="142135" y="59750"/>
                  <a:pt x="142135" y="54147"/>
                </a:cubicBezTo>
                <a:close/>
                <a:moveTo>
                  <a:pt x="27073" y="121830"/>
                </a:moveTo>
                <a:cubicBezTo>
                  <a:pt x="12141" y="121830"/>
                  <a:pt x="0" y="133970"/>
                  <a:pt x="0" y="148903"/>
                </a:cubicBezTo>
                <a:lnTo>
                  <a:pt x="0" y="175976"/>
                </a:lnTo>
                <a:cubicBezTo>
                  <a:pt x="0" y="190909"/>
                  <a:pt x="12141" y="203050"/>
                  <a:pt x="27073" y="203050"/>
                </a:cubicBezTo>
                <a:lnTo>
                  <a:pt x="162440" y="203050"/>
                </a:lnTo>
                <a:cubicBezTo>
                  <a:pt x="177372" y="203050"/>
                  <a:pt x="189513" y="190909"/>
                  <a:pt x="189513" y="175976"/>
                </a:cubicBezTo>
                <a:lnTo>
                  <a:pt x="189513" y="148903"/>
                </a:lnTo>
                <a:cubicBezTo>
                  <a:pt x="189513" y="133970"/>
                  <a:pt x="177372" y="121830"/>
                  <a:pt x="162440" y="121830"/>
                </a:cubicBezTo>
                <a:lnTo>
                  <a:pt x="27073" y="121830"/>
                </a:lnTo>
                <a:close/>
                <a:moveTo>
                  <a:pt x="118446" y="152287"/>
                </a:moveTo>
                <a:cubicBezTo>
                  <a:pt x="124049" y="152287"/>
                  <a:pt x="128598" y="156836"/>
                  <a:pt x="128598" y="162440"/>
                </a:cubicBezTo>
                <a:cubicBezTo>
                  <a:pt x="128598" y="168043"/>
                  <a:pt x="124049" y="172592"/>
                  <a:pt x="118446" y="172592"/>
                </a:cubicBezTo>
                <a:cubicBezTo>
                  <a:pt x="112842" y="172592"/>
                  <a:pt x="108293" y="168043"/>
                  <a:pt x="108293" y="162440"/>
                </a:cubicBezTo>
                <a:cubicBezTo>
                  <a:pt x="108293" y="156836"/>
                  <a:pt x="112842" y="152287"/>
                  <a:pt x="118446" y="152287"/>
                </a:cubicBezTo>
                <a:close/>
                <a:moveTo>
                  <a:pt x="142135" y="162440"/>
                </a:moveTo>
                <a:cubicBezTo>
                  <a:pt x="142135" y="156836"/>
                  <a:pt x="146684" y="152287"/>
                  <a:pt x="152287" y="152287"/>
                </a:cubicBezTo>
                <a:cubicBezTo>
                  <a:pt x="157891" y="152287"/>
                  <a:pt x="162440" y="156836"/>
                  <a:pt x="162440" y="162440"/>
                </a:cubicBezTo>
                <a:cubicBezTo>
                  <a:pt x="162440" y="168043"/>
                  <a:pt x="157891" y="172592"/>
                  <a:pt x="152287" y="172592"/>
                </a:cubicBezTo>
                <a:cubicBezTo>
                  <a:pt x="146684" y="172592"/>
                  <a:pt x="142135" y="168043"/>
                  <a:pt x="142135" y="162440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9" name="Text 27"/>
          <p:cNvSpPr/>
          <p:nvPr/>
        </p:nvSpPr>
        <p:spPr>
          <a:xfrm>
            <a:off x="478295" y="5730511"/>
            <a:ext cx="3447331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Auto-scaling infrastructure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261362" y="5292826"/>
            <a:ext cx="3672942" cy="803174"/>
          </a:xfrm>
          <a:custGeom>
            <a:avLst/>
            <a:gdLst/>
            <a:ahLst/>
            <a:cxnLst/>
            <a:rect l="l" t="t" r="r" b="b"/>
            <a:pathLst>
              <a:path w="3672942" h="803174">
                <a:moveTo>
                  <a:pt x="108292" y="0"/>
                </a:moveTo>
                <a:lnTo>
                  <a:pt x="3564650" y="0"/>
                </a:lnTo>
                <a:cubicBezTo>
                  <a:pt x="3624458" y="0"/>
                  <a:pt x="3672942" y="48484"/>
                  <a:pt x="3672942" y="108292"/>
                </a:cubicBezTo>
                <a:lnTo>
                  <a:pt x="3672942" y="694882"/>
                </a:lnTo>
                <a:cubicBezTo>
                  <a:pt x="3672942" y="754690"/>
                  <a:pt x="3624458" y="803174"/>
                  <a:pt x="3564650" y="803174"/>
                </a:cubicBezTo>
                <a:lnTo>
                  <a:pt x="108292" y="803174"/>
                </a:lnTo>
                <a:cubicBezTo>
                  <a:pt x="48484" y="803174"/>
                  <a:pt x="0" y="754690"/>
                  <a:pt x="0" y="694882"/>
                </a:cubicBezTo>
                <a:lnTo>
                  <a:pt x="0" y="108292"/>
                </a:lnTo>
                <a:cubicBezTo>
                  <a:pt x="0" y="48524"/>
                  <a:pt x="48524" y="0"/>
                  <a:pt x="108292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974593" y="5441729"/>
            <a:ext cx="243660" cy="216586"/>
          </a:xfrm>
          <a:custGeom>
            <a:avLst/>
            <a:gdLst/>
            <a:ahLst/>
            <a:cxnLst/>
            <a:rect l="l" t="t" r="r" b="b"/>
            <a:pathLst>
              <a:path w="243660" h="216586">
                <a:moveTo>
                  <a:pt x="104909" y="37226"/>
                </a:moveTo>
                <a:lnTo>
                  <a:pt x="138751" y="37226"/>
                </a:lnTo>
                <a:lnTo>
                  <a:pt x="138751" y="57531"/>
                </a:lnTo>
                <a:lnTo>
                  <a:pt x="104909" y="57531"/>
                </a:lnTo>
                <a:lnTo>
                  <a:pt x="104909" y="37226"/>
                </a:lnTo>
                <a:close/>
                <a:moveTo>
                  <a:pt x="101525" y="13537"/>
                </a:moveTo>
                <a:cubicBezTo>
                  <a:pt x="90315" y="13537"/>
                  <a:pt x="81220" y="22632"/>
                  <a:pt x="81220" y="33842"/>
                </a:cubicBezTo>
                <a:lnTo>
                  <a:pt x="81220" y="60915"/>
                </a:lnTo>
                <a:cubicBezTo>
                  <a:pt x="81220" y="72125"/>
                  <a:pt x="90315" y="81220"/>
                  <a:pt x="101525" y="81220"/>
                </a:cubicBezTo>
                <a:lnTo>
                  <a:pt x="108293" y="81220"/>
                </a:lnTo>
                <a:lnTo>
                  <a:pt x="108293" y="94756"/>
                </a:lnTo>
                <a:lnTo>
                  <a:pt x="13537" y="94756"/>
                </a:lnTo>
                <a:cubicBezTo>
                  <a:pt x="6049" y="94756"/>
                  <a:pt x="0" y="100806"/>
                  <a:pt x="0" y="108293"/>
                </a:cubicBezTo>
                <a:cubicBezTo>
                  <a:pt x="0" y="115781"/>
                  <a:pt x="6049" y="121830"/>
                  <a:pt x="13537" y="121830"/>
                </a:cubicBezTo>
                <a:lnTo>
                  <a:pt x="54147" y="121830"/>
                </a:lnTo>
                <a:lnTo>
                  <a:pt x="54147" y="135366"/>
                </a:lnTo>
                <a:lnTo>
                  <a:pt x="47378" y="135366"/>
                </a:lnTo>
                <a:cubicBezTo>
                  <a:pt x="36168" y="135366"/>
                  <a:pt x="27073" y="144461"/>
                  <a:pt x="27073" y="155671"/>
                </a:cubicBezTo>
                <a:lnTo>
                  <a:pt x="27073" y="182745"/>
                </a:lnTo>
                <a:cubicBezTo>
                  <a:pt x="27073" y="193955"/>
                  <a:pt x="36168" y="203050"/>
                  <a:pt x="47378" y="203050"/>
                </a:cubicBezTo>
                <a:lnTo>
                  <a:pt x="87988" y="203050"/>
                </a:lnTo>
                <a:cubicBezTo>
                  <a:pt x="99198" y="203050"/>
                  <a:pt x="108293" y="193955"/>
                  <a:pt x="108293" y="182745"/>
                </a:cubicBezTo>
                <a:lnTo>
                  <a:pt x="108293" y="155671"/>
                </a:lnTo>
                <a:cubicBezTo>
                  <a:pt x="108293" y="144461"/>
                  <a:pt x="99198" y="135366"/>
                  <a:pt x="87988" y="135366"/>
                </a:cubicBezTo>
                <a:lnTo>
                  <a:pt x="81220" y="135366"/>
                </a:lnTo>
                <a:lnTo>
                  <a:pt x="81220" y="121830"/>
                </a:lnTo>
                <a:lnTo>
                  <a:pt x="162440" y="121830"/>
                </a:lnTo>
                <a:lnTo>
                  <a:pt x="162440" y="135366"/>
                </a:lnTo>
                <a:lnTo>
                  <a:pt x="155671" y="135366"/>
                </a:lnTo>
                <a:cubicBezTo>
                  <a:pt x="144461" y="135366"/>
                  <a:pt x="135366" y="144461"/>
                  <a:pt x="135366" y="155671"/>
                </a:cubicBezTo>
                <a:lnTo>
                  <a:pt x="135366" y="182745"/>
                </a:lnTo>
                <a:cubicBezTo>
                  <a:pt x="135366" y="193955"/>
                  <a:pt x="144461" y="203050"/>
                  <a:pt x="155671" y="203050"/>
                </a:cubicBezTo>
                <a:lnTo>
                  <a:pt x="196281" y="203050"/>
                </a:lnTo>
                <a:cubicBezTo>
                  <a:pt x="207491" y="203050"/>
                  <a:pt x="216586" y="193955"/>
                  <a:pt x="216586" y="182745"/>
                </a:cubicBezTo>
                <a:lnTo>
                  <a:pt x="216586" y="155671"/>
                </a:lnTo>
                <a:cubicBezTo>
                  <a:pt x="216586" y="144461"/>
                  <a:pt x="207491" y="135366"/>
                  <a:pt x="196281" y="135366"/>
                </a:cubicBezTo>
                <a:lnTo>
                  <a:pt x="189513" y="135366"/>
                </a:lnTo>
                <a:lnTo>
                  <a:pt x="189513" y="121830"/>
                </a:lnTo>
                <a:lnTo>
                  <a:pt x="230123" y="121830"/>
                </a:lnTo>
                <a:cubicBezTo>
                  <a:pt x="237610" y="121830"/>
                  <a:pt x="243660" y="115781"/>
                  <a:pt x="243660" y="108293"/>
                </a:cubicBezTo>
                <a:cubicBezTo>
                  <a:pt x="243660" y="100806"/>
                  <a:pt x="237610" y="94756"/>
                  <a:pt x="230123" y="94756"/>
                </a:cubicBezTo>
                <a:lnTo>
                  <a:pt x="135366" y="94756"/>
                </a:lnTo>
                <a:lnTo>
                  <a:pt x="135366" y="81220"/>
                </a:lnTo>
                <a:lnTo>
                  <a:pt x="142135" y="81220"/>
                </a:lnTo>
                <a:cubicBezTo>
                  <a:pt x="153345" y="81220"/>
                  <a:pt x="162440" y="72125"/>
                  <a:pt x="162440" y="60915"/>
                </a:cubicBezTo>
                <a:lnTo>
                  <a:pt x="162440" y="33842"/>
                </a:lnTo>
                <a:cubicBezTo>
                  <a:pt x="162440" y="22632"/>
                  <a:pt x="153345" y="13537"/>
                  <a:pt x="142135" y="13537"/>
                </a:cubicBezTo>
                <a:lnTo>
                  <a:pt x="101525" y="13537"/>
                </a:lnTo>
                <a:close/>
                <a:moveTo>
                  <a:pt x="189513" y="159056"/>
                </a:moveTo>
                <a:lnTo>
                  <a:pt x="192897" y="159056"/>
                </a:lnTo>
                <a:lnTo>
                  <a:pt x="192897" y="179360"/>
                </a:lnTo>
                <a:lnTo>
                  <a:pt x="159056" y="179360"/>
                </a:lnTo>
                <a:lnTo>
                  <a:pt x="159056" y="159056"/>
                </a:lnTo>
                <a:lnTo>
                  <a:pt x="189513" y="159056"/>
                </a:lnTo>
                <a:close/>
                <a:moveTo>
                  <a:pt x="81220" y="159056"/>
                </a:moveTo>
                <a:lnTo>
                  <a:pt x="84604" y="159056"/>
                </a:lnTo>
                <a:lnTo>
                  <a:pt x="84604" y="179360"/>
                </a:lnTo>
                <a:lnTo>
                  <a:pt x="50762" y="179360"/>
                </a:lnTo>
                <a:lnTo>
                  <a:pt x="50762" y="159056"/>
                </a:lnTo>
                <a:lnTo>
                  <a:pt x="81220" y="159056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32" name="Text 30"/>
          <p:cNvSpPr/>
          <p:nvPr/>
        </p:nvSpPr>
        <p:spPr>
          <a:xfrm>
            <a:off x="4374168" y="5730511"/>
            <a:ext cx="3447331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Multi-region deployment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57235" y="5292826"/>
            <a:ext cx="3672942" cy="803174"/>
          </a:xfrm>
          <a:custGeom>
            <a:avLst/>
            <a:gdLst/>
            <a:ahLst/>
            <a:cxnLst/>
            <a:rect l="l" t="t" r="r" b="b"/>
            <a:pathLst>
              <a:path w="3672942" h="803174">
                <a:moveTo>
                  <a:pt x="108292" y="0"/>
                </a:moveTo>
                <a:lnTo>
                  <a:pt x="3564650" y="0"/>
                </a:lnTo>
                <a:cubicBezTo>
                  <a:pt x="3624458" y="0"/>
                  <a:pt x="3672942" y="48484"/>
                  <a:pt x="3672942" y="108292"/>
                </a:cubicBezTo>
                <a:lnTo>
                  <a:pt x="3672942" y="694882"/>
                </a:lnTo>
                <a:cubicBezTo>
                  <a:pt x="3672942" y="754690"/>
                  <a:pt x="3624458" y="803174"/>
                  <a:pt x="3564650" y="803174"/>
                </a:cubicBezTo>
                <a:lnTo>
                  <a:pt x="108292" y="803174"/>
                </a:lnTo>
                <a:cubicBezTo>
                  <a:pt x="48484" y="803174"/>
                  <a:pt x="0" y="754690"/>
                  <a:pt x="0" y="694882"/>
                </a:cubicBezTo>
                <a:lnTo>
                  <a:pt x="0" y="108292"/>
                </a:lnTo>
                <a:cubicBezTo>
                  <a:pt x="0" y="48524"/>
                  <a:pt x="48524" y="0"/>
                  <a:pt x="108292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8B5CF6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9884003" y="5441729"/>
            <a:ext cx="216586" cy="216586"/>
          </a:xfrm>
          <a:custGeom>
            <a:avLst/>
            <a:gdLst/>
            <a:ahLst/>
            <a:cxnLst/>
            <a:rect l="l" t="t" r="r" b="b"/>
            <a:pathLst>
              <a:path w="216586" h="216586">
                <a:moveTo>
                  <a:pt x="108293" y="45644"/>
                </a:moveTo>
                <a:lnTo>
                  <a:pt x="101948" y="36845"/>
                </a:lnTo>
                <a:cubicBezTo>
                  <a:pt x="91372" y="22209"/>
                  <a:pt x="74409" y="13537"/>
                  <a:pt x="56304" y="13537"/>
                </a:cubicBezTo>
                <a:cubicBezTo>
                  <a:pt x="25212" y="13537"/>
                  <a:pt x="0" y="38749"/>
                  <a:pt x="0" y="69841"/>
                </a:cubicBezTo>
                <a:lnTo>
                  <a:pt x="0" y="70940"/>
                </a:lnTo>
                <a:cubicBezTo>
                  <a:pt x="0" y="80924"/>
                  <a:pt x="2623" y="91245"/>
                  <a:pt x="7022" y="101525"/>
                </a:cubicBezTo>
                <a:lnTo>
                  <a:pt x="51862" y="101525"/>
                </a:lnTo>
                <a:cubicBezTo>
                  <a:pt x="53216" y="101525"/>
                  <a:pt x="54443" y="100721"/>
                  <a:pt x="54993" y="99452"/>
                </a:cubicBezTo>
                <a:lnTo>
                  <a:pt x="68445" y="67176"/>
                </a:lnTo>
                <a:cubicBezTo>
                  <a:pt x="70010" y="63453"/>
                  <a:pt x="73648" y="60999"/>
                  <a:pt x="77666" y="60915"/>
                </a:cubicBezTo>
                <a:cubicBezTo>
                  <a:pt x="81685" y="60830"/>
                  <a:pt x="85408" y="63199"/>
                  <a:pt x="87058" y="66879"/>
                </a:cubicBezTo>
                <a:lnTo>
                  <a:pt x="108758" y="115061"/>
                </a:lnTo>
                <a:lnTo>
                  <a:pt x="126271" y="80035"/>
                </a:lnTo>
                <a:cubicBezTo>
                  <a:pt x="128006" y="76609"/>
                  <a:pt x="131517" y="74409"/>
                  <a:pt x="135366" y="74409"/>
                </a:cubicBezTo>
                <a:cubicBezTo>
                  <a:pt x="139216" y="74409"/>
                  <a:pt x="142727" y="76567"/>
                  <a:pt x="144461" y="80035"/>
                </a:cubicBezTo>
                <a:lnTo>
                  <a:pt x="154275" y="99621"/>
                </a:lnTo>
                <a:cubicBezTo>
                  <a:pt x="154868" y="100763"/>
                  <a:pt x="156010" y="101482"/>
                  <a:pt x="157321" y="101482"/>
                </a:cubicBezTo>
                <a:lnTo>
                  <a:pt x="209606" y="101482"/>
                </a:lnTo>
                <a:cubicBezTo>
                  <a:pt x="214048" y="91203"/>
                  <a:pt x="216629" y="80881"/>
                  <a:pt x="216629" y="70898"/>
                </a:cubicBezTo>
                <a:lnTo>
                  <a:pt x="216629" y="69798"/>
                </a:lnTo>
                <a:cubicBezTo>
                  <a:pt x="216586" y="38749"/>
                  <a:pt x="191374" y="13537"/>
                  <a:pt x="160282" y="13537"/>
                </a:cubicBezTo>
                <a:cubicBezTo>
                  <a:pt x="142219" y="13537"/>
                  <a:pt x="125214" y="22209"/>
                  <a:pt x="114638" y="36845"/>
                </a:cubicBezTo>
                <a:lnTo>
                  <a:pt x="108293" y="45602"/>
                </a:lnTo>
                <a:close/>
                <a:moveTo>
                  <a:pt x="198650" y="121830"/>
                </a:moveTo>
                <a:lnTo>
                  <a:pt x="157279" y="121830"/>
                </a:lnTo>
                <a:cubicBezTo>
                  <a:pt x="148311" y="121830"/>
                  <a:pt x="140104" y="116754"/>
                  <a:pt x="136086" y="108716"/>
                </a:cubicBezTo>
                <a:lnTo>
                  <a:pt x="135366" y="107278"/>
                </a:lnTo>
                <a:lnTo>
                  <a:pt x="117388" y="143277"/>
                </a:lnTo>
                <a:cubicBezTo>
                  <a:pt x="115654" y="146788"/>
                  <a:pt x="112016" y="148988"/>
                  <a:pt x="108082" y="148903"/>
                </a:cubicBezTo>
                <a:cubicBezTo>
                  <a:pt x="104148" y="148818"/>
                  <a:pt x="100636" y="146492"/>
                  <a:pt x="99029" y="142938"/>
                </a:cubicBezTo>
                <a:lnTo>
                  <a:pt x="78174" y="96618"/>
                </a:lnTo>
                <a:lnTo>
                  <a:pt x="73732" y="107278"/>
                </a:lnTo>
                <a:cubicBezTo>
                  <a:pt x="70052" y="116119"/>
                  <a:pt x="61423" y="121872"/>
                  <a:pt x="51862" y="121872"/>
                </a:cubicBezTo>
                <a:lnTo>
                  <a:pt x="17936" y="121872"/>
                </a:lnTo>
                <a:cubicBezTo>
                  <a:pt x="37903" y="153091"/>
                  <a:pt x="69968" y="181814"/>
                  <a:pt x="90019" y="197127"/>
                </a:cubicBezTo>
                <a:cubicBezTo>
                  <a:pt x="95264" y="201104"/>
                  <a:pt x="101694" y="203092"/>
                  <a:pt x="108251" y="203092"/>
                </a:cubicBezTo>
                <a:cubicBezTo>
                  <a:pt x="114808" y="203092"/>
                  <a:pt x="121280" y="201146"/>
                  <a:pt x="126483" y="197127"/>
                </a:cubicBezTo>
                <a:cubicBezTo>
                  <a:pt x="146619" y="181772"/>
                  <a:pt x="178684" y="153049"/>
                  <a:pt x="198650" y="121830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35" name="Text 33"/>
          <p:cNvSpPr/>
          <p:nvPr/>
        </p:nvSpPr>
        <p:spPr>
          <a:xfrm>
            <a:off x="8270041" y="5730511"/>
            <a:ext cx="3447331" cy="216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5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24/7 health monitoring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2381250" y="0"/>
                </a:moveTo>
                <a:lnTo>
                  <a:pt x="2381250" y="0"/>
                </a:lnTo>
                <a:cubicBezTo>
                  <a:pt x="3695498" y="0"/>
                  <a:pt x="4762500" y="1067002"/>
                  <a:pt x="4762500" y="2381250"/>
                </a:cubicBezTo>
                <a:lnTo>
                  <a:pt x="4762500" y="2381250"/>
                </a:lnTo>
                <a:cubicBezTo>
                  <a:pt x="4762500" y="3695498"/>
                  <a:pt x="3695498" y="4762500"/>
                  <a:pt x="2381250" y="4762500"/>
                </a:cubicBezTo>
                <a:lnTo>
                  <a:pt x="2381250" y="4762500"/>
                </a:lnTo>
                <a:cubicBezTo>
                  <a:pt x="1067002" y="4762500"/>
                  <a:pt x="0" y="3695498"/>
                  <a:pt x="0" y="2381250"/>
                </a:cubicBezTo>
                <a:lnTo>
                  <a:pt x="0" y="2381250"/>
                </a:lnTo>
                <a:cubicBezTo>
                  <a:pt x="0" y="1067002"/>
                  <a:pt x="1067002" y="0"/>
                  <a:pt x="2381250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Enterprise Security &amp; BYOC Model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147763"/>
            <a:ext cx="5514975" cy="5324475"/>
          </a:xfrm>
          <a:custGeom>
            <a:avLst/>
            <a:gdLst/>
            <a:ahLst/>
            <a:cxnLst/>
            <a:rect l="l" t="t" r="r" b="b"/>
            <a:pathLst>
              <a:path w="5514975" h="5324475">
                <a:moveTo>
                  <a:pt x="152386" y="0"/>
                </a:moveTo>
                <a:lnTo>
                  <a:pt x="5362589" y="0"/>
                </a:lnTo>
                <a:cubicBezTo>
                  <a:pt x="5446749" y="0"/>
                  <a:pt x="5514975" y="68226"/>
                  <a:pt x="5514975" y="152386"/>
                </a:cubicBezTo>
                <a:lnTo>
                  <a:pt x="5514975" y="5172089"/>
                </a:lnTo>
                <a:cubicBezTo>
                  <a:pt x="5514975" y="5256249"/>
                  <a:pt x="5446749" y="5324475"/>
                  <a:pt x="5362589" y="5324475"/>
                </a:cubicBezTo>
                <a:lnTo>
                  <a:pt x="152386" y="5324475"/>
                </a:lnTo>
                <a:cubicBezTo>
                  <a:pt x="68226" y="5324475"/>
                  <a:pt x="0" y="5256249"/>
                  <a:pt x="0" y="5172089"/>
                </a:cubicBezTo>
                <a:lnTo>
                  <a:pt x="0" y="152386"/>
                </a:lnTo>
                <a:cubicBezTo>
                  <a:pt x="0" y="68282"/>
                  <a:pt x="68282" y="0"/>
                  <a:pt x="152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95325" y="14573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859631" y="16192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8" name="Text 6"/>
          <p:cNvSpPr/>
          <p:nvPr/>
        </p:nvSpPr>
        <p:spPr>
          <a:xfrm>
            <a:off x="1457325" y="1590675"/>
            <a:ext cx="2152650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The BYOC Moat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5325" y="2295525"/>
            <a:ext cx="4991100" cy="9334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NeoStrike is a </a:t>
            </a:r>
            <a:r>
              <a:rPr lang="en-US" sz="15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Service Provider (TSP)</a:t>
            </a:r>
            <a:r>
              <a:rPr lang="en-US" sz="15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. We </a:t>
            </a:r>
            <a:r>
              <a:rPr lang="en-US" sz="15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never touch player data or wallet custody</a:t>
            </a:r>
            <a:r>
              <a:rPr lang="en-US" sz="15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—you maintain full control and compliance</a:t>
            </a:r>
            <a:endParaRPr lang="en-US" sz="1500" dirty="0">
              <a:solidFill>
                <a:srgbClr val="94A3B8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695325" y="34909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1" name="Shape 9"/>
          <p:cNvSpPr/>
          <p:nvPr/>
        </p:nvSpPr>
        <p:spPr>
          <a:xfrm>
            <a:off x="791766" y="357663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2" name="Text 10"/>
          <p:cNvSpPr/>
          <p:nvPr/>
        </p:nvSpPr>
        <p:spPr>
          <a:xfrm>
            <a:off x="1152525" y="3452813"/>
            <a:ext cx="23241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No Game Aggregator Markups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52525" y="3719512"/>
            <a:ext cx="23145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Keep your margins intact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95325" y="41386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5" name="Shape 13"/>
          <p:cNvSpPr/>
          <p:nvPr/>
        </p:nvSpPr>
        <p:spPr>
          <a:xfrm>
            <a:off x="791766" y="422433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6" name="Text 14"/>
          <p:cNvSpPr/>
          <p:nvPr/>
        </p:nvSpPr>
        <p:spPr>
          <a:xfrm>
            <a:off x="1152525" y="4100513"/>
            <a:ext cx="2362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Player Data Ownership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52525" y="4367530"/>
            <a:ext cx="361061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indent="0" fontAlgn="auto">
              <a:lnSpc>
                <a:spcPct val="10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You own player data, we process events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95325" y="47863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9" name="Shape 17"/>
          <p:cNvSpPr/>
          <p:nvPr/>
        </p:nvSpPr>
        <p:spPr>
          <a:xfrm>
            <a:off x="791766" y="487203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20" name="Text 18"/>
          <p:cNvSpPr/>
          <p:nvPr/>
        </p:nvSpPr>
        <p:spPr>
          <a:xfrm>
            <a:off x="1152525" y="4748213"/>
            <a:ext cx="20574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Merchant of Record Status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52525" y="5014913"/>
            <a:ext cx="20478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Full commercial ownership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91263" y="1147763"/>
            <a:ext cx="5514975" cy="5324475"/>
          </a:xfrm>
          <a:custGeom>
            <a:avLst/>
            <a:gdLst/>
            <a:ahLst/>
            <a:cxnLst/>
            <a:rect l="l" t="t" r="r" b="b"/>
            <a:pathLst>
              <a:path w="5514975" h="5324475">
                <a:moveTo>
                  <a:pt x="152386" y="0"/>
                </a:moveTo>
                <a:lnTo>
                  <a:pt x="5362589" y="0"/>
                </a:lnTo>
                <a:cubicBezTo>
                  <a:pt x="5446749" y="0"/>
                  <a:pt x="5514975" y="68226"/>
                  <a:pt x="5514975" y="152386"/>
                </a:cubicBezTo>
                <a:lnTo>
                  <a:pt x="5514975" y="5172089"/>
                </a:lnTo>
                <a:cubicBezTo>
                  <a:pt x="5514975" y="5256249"/>
                  <a:pt x="5446749" y="5324475"/>
                  <a:pt x="5362589" y="5324475"/>
                </a:cubicBezTo>
                <a:lnTo>
                  <a:pt x="152386" y="5324475"/>
                </a:lnTo>
                <a:cubicBezTo>
                  <a:pt x="68226" y="5324475"/>
                  <a:pt x="0" y="5256249"/>
                  <a:pt x="0" y="5172089"/>
                </a:cubicBezTo>
                <a:lnTo>
                  <a:pt x="0" y="152386"/>
                </a:lnTo>
                <a:cubicBezTo>
                  <a:pt x="0" y="68282"/>
                  <a:pt x="68282" y="0"/>
                  <a:pt x="152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600825" y="14573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24" name="Shape 22"/>
          <p:cNvSpPr/>
          <p:nvPr/>
        </p:nvSpPr>
        <p:spPr>
          <a:xfrm>
            <a:off x="6800850" y="161925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71438" y="53578"/>
                </a:moveTo>
                <a:lnTo>
                  <a:pt x="71438" y="89297"/>
                </a:lnTo>
                <a:lnTo>
                  <a:pt x="142875" y="89297"/>
                </a:lnTo>
                <a:lnTo>
                  <a:pt x="142875" y="53578"/>
                </a:lnTo>
                <a:cubicBezTo>
                  <a:pt x="142875" y="33877"/>
                  <a:pt x="126857" y="17859"/>
                  <a:pt x="107156" y="17859"/>
                </a:cubicBezTo>
                <a:cubicBezTo>
                  <a:pt x="87455" y="17859"/>
                  <a:pt x="71438" y="33877"/>
                  <a:pt x="71438" y="53578"/>
                </a:cubicBezTo>
                <a:close/>
                <a:moveTo>
                  <a:pt x="35719" y="89297"/>
                </a:moveTo>
                <a:lnTo>
                  <a:pt x="35719" y="53578"/>
                </a:lnTo>
                <a:cubicBezTo>
                  <a:pt x="35719" y="14120"/>
                  <a:pt x="67698" y="-17859"/>
                  <a:pt x="107156" y="-17859"/>
                </a:cubicBezTo>
                <a:cubicBezTo>
                  <a:pt x="146614" y="-17859"/>
                  <a:pt x="178594" y="14120"/>
                  <a:pt x="178594" y="53578"/>
                </a:cubicBezTo>
                <a:lnTo>
                  <a:pt x="178594" y="89297"/>
                </a:lnTo>
                <a:cubicBezTo>
                  <a:pt x="198295" y="89297"/>
                  <a:pt x="214313" y="105315"/>
                  <a:pt x="214313" y="125016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125016"/>
                </a:lnTo>
                <a:cubicBezTo>
                  <a:pt x="0" y="105315"/>
                  <a:pt x="16018" y="89297"/>
                  <a:pt x="35719" y="89297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5" name="Text 23"/>
          <p:cNvSpPr/>
          <p:nvPr/>
        </p:nvSpPr>
        <p:spPr>
          <a:xfrm>
            <a:off x="7362825" y="1590675"/>
            <a:ext cx="3067050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Military-Grade Security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05588" y="2300288"/>
            <a:ext cx="4886325" cy="809625"/>
          </a:xfrm>
          <a:custGeom>
            <a:avLst/>
            <a:gdLst/>
            <a:ahLst/>
            <a:cxnLst/>
            <a:rect l="l" t="t" r="r" b="b"/>
            <a:pathLst>
              <a:path w="4886325" h="809625">
                <a:moveTo>
                  <a:pt x="114303" y="0"/>
                </a:moveTo>
                <a:lnTo>
                  <a:pt x="4772022" y="0"/>
                </a:lnTo>
                <a:cubicBezTo>
                  <a:pt x="4835108" y="0"/>
                  <a:pt x="4886325" y="51217"/>
                  <a:pt x="4886325" y="114303"/>
                </a:cubicBezTo>
                <a:lnTo>
                  <a:pt x="4886325" y="695322"/>
                </a:lnTo>
                <a:cubicBezTo>
                  <a:pt x="4886325" y="758408"/>
                  <a:pt x="4835108" y="809625"/>
                  <a:pt x="4772022" y="809625"/>
                </a:cubicBezTo>
                <a:lnTo>
                  <a:pt x="114303" y="809625"/>
                </a:lnTo>
                <a:cubicBezTo>
                  <a:pt x="51217" y="809625"/>
                  <a:pt x="0" y="758408"/>
                  <a:pt x="0" y="6953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0F172A"/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762750" y="2476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6896100" y="26098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9" name="Text 27"/>
          <p:cNvSpPr/>
          <p:nvPr/>
        </p:nvSpPr>
        <p:spPr>
          <a:xfrm>
            <a:off x="7372350" y="2457450"/>
            <a:ext cx="158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AES-256 Encryption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372350" y="2724150"/>
            <a:ext cx="15716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All credentials secured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605588" y="3309938"/>
            <a:ext cx="4886325" cy="809625"/>
          </a:xfrm>
          <a:custGeom>
            <a:avLst/>
            <a:gdLst/>
            <a:ahLst/>
            <a:cxnLst/>
            <a:rect l="l" t="t" r="r" b="b"/>
            <a:pathLst>
              <a:path w="4886325" h="809625">
                <a:moveTo>
                  <a:pt x="114303" y="0"/>
                </a:moveTo>
                <a:lnTo>
                  <a:pt x="4772022" y="0"/>
                </a:lnTo>
                <a:cubicBezTo>
                  <a:pt x="4835108" y="0"/>
                  <a:pt x="4886325" y="51217"/>
                  <a:pt x="4886325" y="114303"/>
                </a:cubicBezTo>
                <a:lnTo>
                  <a:pt x="4886325" y="695322"/>
                </a:lnTo>
                <a:cubicBezTo>
                  <a:pt x="4886325" y="758408"/>
                  <a:pt x="4835108" y="809625"/>
                  <a:pt x="4772022" y="809625"/>
                </a:cubicBezTo>
                <a:lnTo>
                  <a:pt x="114303" y="809625"/>
                </a:lnTo>
                <a:cubicBezTo>
                  <a:pt x="51217" y="809625"/>
                  <a:pt x="0" y="758408"/>
                  <a:pt x="0" y="6953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0F172A"/>
          </a:solidFill>
          <a:ln w="12700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762750" y="3486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33" name="Shape 31"/>
          <p:cNvSpPr/>
          <p:nvPr/>
        </p:nvSpPr>
        <p:spPr>
          <a:xfrm>
            <a:off x="6896100" y="3619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34" name="Text 32"/>
          <p:cNvSpPr/>
          <p:nvPr/>
        </p:nvSpPr>
        <p:spPr>
          <a:xfrm>
            <a:off x="7372350" y="3467100"/>
            <a:ext cx="14097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TLS 1.3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372350" y="3733800"/>
            <a:ext cx="14001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In-transit protection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605588" y="4319588"/>
            <a:ext cx="4886325" cy="809625"/>
          </a:xfrm>
          <a:custGeom>
            <a:avLst/>
            <a:gdLst/>
            <a:ahLst/>
            <a:cxnLst/>
            <a:rect l="l" t="t" r="r" b="b"/>
            <a:pathLst>
              <a:path w="4886325" h="809625">
                <a:moveTo>
                  <a:pt x="114303" y="0"/>
                </a:moveTo>
                <a:lnTo>
                  <a:pt x="4772022" y="0"/>
                </a:lnTo>
                <a:cubicBezTo>
                  <a:pt x="4835108" y="0"/>
                  <a:pt x="4886325" y="51217"/>
                  <a:pt x="4886325" y="114303"/>
                </a:cubicBezTo>
                <a:lnTo>
                  <a:pt x="4886325" y="695322"/>
                </a:lnTo>
                <a:cubicBezTo>
                  <a:pt x="4886325" y="758408"/>
                  <a:pt x="4835108" y="809625"/>
                  <a:pt x="4772022" y="809625"/>
                </a:cubicBezTo>
                <a:lnTo>
                  <a:pt x="114303" y="809625"/>
                </a:lnTo>
                <a:cubicBezTo>
                  <a:pt x="51217" y="809625"/>
                  <a:pt x="0" y="758408"/>
                  <a:pt x="0" y="6953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0F172A"/>
          </a:solidFill>
          <a:ln w="12700">
            <a:solidFill>
              <a:srgbClr val="8B5CF6">
                <a:alpha val="2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6762750" y="4495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38" name="Shape 36"/>
          <p:cNvSpPr/>
          <p:nvPr/>
        </p:nvSpPr>
        <p:spPr>
          <a:xfrm>
            <a:off x="6896100" y="4629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cubicBezTo>
                  <a:pt x="23812" y="185179"/>
                  <a:pt x="29133" y="190500"/>
                  <a:pt x="35719" y="190500"/>
                </a:cubicBezTo>
                <a:cubicBezTo>
                  <a:pt x="42304" y="190500"/>
                  <a:pt x="47625" y="185179"/>
                  <a:pt x="47625" y="178594"/>
                </a:cubicBezTo>
                <a:lnTo>
                  <a:pt x="142875" y="178594"/>
                </a:lnTo>
                <a:cubicBezTo>
                  <a:pt x="142875" y="185179"/>
                  <a:pt x="148196" y="190500"/>
                  <a:pt x="154781" y="190500"/>
                </a:cubicBezTo>
                <a:cubicBezTo>
                  <a:pt x="161367" y="190500"/>
                  <a:pt x="166688" y="185179"/>
                  <a:pt x="166688" y="178594"/>
                </a:cubicBezTo>
                <a:cubicBezTo>
                  <a:pt x="179822" y="178594"/>
                  <a:pt x="190500" y="167915"/>
                  <a:pt x="190500" y="154781"/>
                </a:cubicBezTo>
                <a:lnTo>
                  <a:pt x="190500" y="35719"/>
                </a:lnTo>
                <a:cubicBezTo>
                  <a:pt x="190500" y="22585"/>
                  <a:pt x="179822" y="11906"/>
                  <a:pt x="166688" y="11906"/>
                </a:cubicBezTo>
                <a:lnTo>
                  <a:pt x="23812" y="11906"/>
                </a:lnTo>
                <a:close/>
                <a:moveTo>
                  <a:pt x="95250" y="95250"/>
                </a:moveTo>
                <a:cubicBezTo>
                  <a:pt x="95250" y="82108"/>
                  <a:pt x="84580" y="71438"/>
                  <a:pt x="71438" y="71438"/>
                </a:cubicBezTo>
                <a:cubicBezTo>
                  <a:pt x="58295" y="71438"/>
                  <a:pt x="47625" y="82108"/>
                  <a:pt x="47625" y="95250"/>
                </a:cubicBezTo>
                <a:cubicBezTo>
                  <a:pt x="47625" y="108392"/>
                  <a:pt x="58295" y="119063"/>
                  <a:pt x="71438" y="119063"/>
                </a:cubicBezTo>
                <a:cubicBezTo>
                  <a:pt x="84580" y="119063"/>
                  <a:pt x="95250" y="108392"/>
                  <a:pt x="95250" y="95250"/>
                </a:cubicBezTo>
                <a:close/>
                <a:moveTo>
                  <a:pt x="23812" y="95250"/>
                </a:moveTo>
                <a:cubicBezTo>
                  <a:pt x="23812" y="68965"/>
                  <a:pt x="45153" y="47625"/>
                  <a:pt x="71437" y="47625"/>
                </a:cubicBezTo>
                <a:cubicBezTo>
                  <a:pt x="97722" y="47625"/>
                  <a:pt x="119063" y="68965"/>
                  <a:pt x="119063" y="95250"/>
                </a:cubicBezTo>
                <a:cubicBezTo>
                  <a:pt x="119063" y="121535"/>
                  <a:pt x="97722" y="142875"/>
                  <a:pt x="71438" y="142875"/>
                </a:cubicBezTo>
                <a:cubicBezTo>
                  <a:pt x="45153" y="142875"/>
                  <a:pt x="23813" y="121535"/>
                  <a:pt x="23812" y="95250"/>
                </a:cubicBezTo>
                <a:close/>
                <a:moveTo>
                  <a:pt x="166688" y="77391"/>
                </a:moveTo>
                <a:cubicBezTo>
                  <a:pt x="166688" y="84013"/>
                  <a:pt x="163078" y="89781"/>
                  <a:pt x="157758" y="92869"/>
                </a:cubicBezTo>
                <a:lnTo>
                  <a:pt x="157758" y="122039"/>
                </a:lnTo>
                <a:cubicBezTo>
                  <a:pt x="157758" y="126988"/>
                  <a:pt x="153777" y="130969"/>
                  <a:pt x="148828" y="130969"/>
                </a:cubicBezTo>
                <a:cubicBezTo>
                  <a:pt x="143880" y="130969"/>
                  <a:pt x="139898" y="126988"/>
                  <a:pt x="139898" y="122039"/>
                </a:cubicBezTo>
                <a:lnTo>
                  <a:pt x="139898" y="92869"/>
                </a:lnTo>
                <a:cubicBezTo>
                  <a:pt x="134578" y="89781"/>
                  <a:pt x="130969" y="84013"/>
                  <a:pt x="130969" y="77391"/>
                </a:cubicBezTo>
                <a:cubicBezTo>
                  <a:pt x="130969" y="67531"/>
                  <a:pt x="138968" y="59531"/>
                  <a:pt x="148828" y="59531"/>
                </a:cubicBezTo>
                <a:cubicBezTo>
                  <a:pt x="158688" y="59531"/>
                  <a:pt x="166688" y="67531"/>
                  <a:pt x="166688" y="77391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39" name="Text 37"/>
          <p:cNvSpPr/>
          <p:nvPr/>
        </p:nvSpPr>
        <p:spPr>
          <a:xfrm>
            <a:off x="7372350" y="4476750"/>
            <a:ext cx="20383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Isolated Vaults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372350" y="4743450"/>
            <a:ext cx="20288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Credentials never co-mingled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605588" y="5329238"/>
            <a:ext cx="4886325" cy="809625"/>
          </a:xfrm>
          <a:custGeom>
            <a:avLst/>
            <a:gdLst/>
            <a:ahLst/>
            <a:cxnLst/>
            <a:rect l="l" t="t" r="r" b="b"/>
            <a:pathLst>
              <a:path w="4886325" h="809625">
                <a:moveTo>
                  <a:pt x="114303" y="0"/>
                </a:moveTo>
                <a:lnTo>
                  <a:pt x="4772022" y="0"/>
                </a:lnTo>
                <a:cubicBezTo>
                  <a:pt x="4835108" y="0"/>
                  <a:pt x="4886325" y="51217"/>
                  <a:pt x="4886325" y="114303"/>
                </a:cubicBezTo>
                <a:lnTo>
                  <a:pt x="4886325" y="695322"/>
                </a:lnTo>
                <a:cubicBezTo>
                  <a:pt x="4886325" y="758408"/>
                  <a:pt x="4835108" y="809625"/>
                  <a:pt x="4772022" y="809625"/>
                </a:cubicBezTo>
                <a:lnTo>
                  <a:pt x="114303" y="809625"/>
                </a:lnTo>
                <a:cubicBezTo>
                  <a:pt x="51217" y="809625"/>
                  <a:pt x="0" y="758408"/>
                  <a:pt x="0" y="6953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0F172A"/>
          </a:solidFill>
          <a:ln w="12700">
            <a:solidFill>
              <a:srgbClr val="F59E0B">
                <a:alpha val="2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762750" y="5505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6884194" y="56388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8999" y="-2977"/>
                </a:moveTo>
                <a:cubicBezTo>
                  <a:pt x="86730" y="-5283"/>
                  <a:pt x="83418" y="-6214"/>
                  <a:pt x="80293" y="-5358"/>
                </a:cubicBezTo>
                <a:cubicBezTo>
                  <a:pt x="77167" y="-4502"/>
                  <a:pt x="74749" y="-2084"/>
                  <a:pt x="73968" y="1042"/>
                </a:cubicBezTo>
                <a:lnTo>
                  <a:pt x="68275" y="23440"/>
                </a:lnTo>
                <a:cubicBezTo>
                  <a:pt x="67866" y="25078"/>
                  <a:pt x="66191" y="26045"/>
                  <a:pt x="64591" y="25561"/>
                </a:cubicBezTo>
                <a:lnTo>
                  <a:pt x="42342" y="19310"/>
                </a:lnTo>
                <a:cubicBezTo>
                  <a:pt x="39216" y="18417"/>
                  <a:pt x="35868" y="19310"/>
                  <a:pt x="33598" y="21580"/>
                </a:cubicBezTo>
                <a:cubicBezTo>
                  <a:pt x="31328" y="23850"/>
                  <a:pt x="30435" y="27198"/>
                  <a:pt x="31328" y="30324"/>
                </a:cubicBezTo>
                <a:lnTo>
                  <a:pt x="37616" y="52574"/>
                </a:lnTo>
                <a:cubicBezTo>
                  <a:pt x="38063" y="54173"/>
                  <a:pt x="37095" y="55848"/>
                  <a:pt x="35496" y="56257"/>
                </a:cubicBezTo>
                <a:lnTo>
                  <a:pt x="13060" y="61950"/>
                </a:lnTo>
                <a:cubicBezTo>
                  <a:pt x="9934" y="62731"/>
                  <a:pt x="7479" y="65187"/>
                  <a:pt x="6623" y="68312"/>
                </a:cubicBezTo>
                <a:cubicBezTo>
                  <a:pt x="5767" y="71438"/>
                  <a:pt x="6697" y="74749"/>
                  <a:pt x="9004" y="77019"/>
                </a:cubicBezTo>
                <a:lnTo>
                  <a:pt x="25561" y="93129"/>
                </a:lnTo>
                <a:cubicBezTo>
                  <a:pt x="26752" y="94283"/>
                  <a:pt x="26752" y="96217"/>
                  <a:pt x="25561" y="97408"/>
                </a:cubicBezTo>
                <a:lnTo>
                  <a:pt x="9041" y="113519"/>
                </a:lnTo>
                <a:cubicBezTo>
                  <a:pt x="6734" y="115788"/>
                  <a:pt x="5804" y="119100"/>
                  <a:pt x="6660" y="122225"/>
                </a:cubicBezTo>
                <a:cubicBezTo>
                  <a:pt x="7516" y="125350"/>
                  <a:pt x="9971" y="127769"/>
                  <a:pt x="13097" y="128588"/>
                </a:cubicBezTo>
                <a:lnTo>
                  <a:pt x="35496" y="134280"/>
                </a:lnTo>
                <a:cubicBezTo>
                  <a:pt x="37133" y="134689"/>
                  <a:pt x="38100" y="136364"/>
                  <a:pt x="37616" y="137964"/>
                </a:cubicBezTo>
                <a:lnTo>
                  <a:pt x="31328" y="160176"/>
                </a:lnTo>
                <a:cubicBezTo>
                  <a:pt x="30435" y="163302"/>
                  <a:pt x="31328" y="166650"/>
                  <a:pt x="33598" y="168920"/>
                </a:cubicBezTo>
                <a:cubicBezTo>
                  <a:pt x="35868" y="171190"/>
                  <a:pt x="39216" y="172083"/>
                  <a:pt x="42342" y="171190"/>
                </a:cubicBezTo>
                <a:lnTo>
                  <a:pt x="64591" y="164902"/>
                </a:lnTo>
                <a:cubicBezTo>
                  <a:pt x="66191" y="164455"/>
                  <a:pt x="67866" y="165422"/>
                  <a:pt x="68275" y="167022"/>
                </a:cubicBezTo>
                <a:lnTo>
                  <a:pt x="73968" y="189421"/>
                </a:lnTo>
                <a:cubicBezTo>
                  <a:pt x="74749" y="192546"/>
                  <a:pt x="77205" y="195002"/>
                  <a:pt x="80330" y="195858"/>
                </a:cubicBezTo>
                <a:cubicBezTo>
                  <a:pt x="83455" y="196714"/>
                  <a:pt x="86767" y="195783"/>
                  <a:pt x="89036" y="193477"/>
                </a:cubicBezTo>
                <a:lnTo>
                  <a:pt x="105147" y="176919"/>
                </a:lnTo>
                <a:cubicBezTo>
                  <a:pt x="106300" y="175729"/>
                  <a:pt x="108235" y="175729"/>
                  <a:pt x="109426" y="176919"/>
                </a:cubicBezTo>
                <a:lnTo>
                  <a:pt x="125499" y="193477"/>
                </a:lnTo>
                <a:cubicBezTo>
                  <a:pt x="127769" y="195783"/>
                  <a:pt x="131080" y="196714"/>
                  <a:pt x="134206" y="195858"/>
                </a:cubicBezTo>
                <a:cubicBezTo>
                  <a:pt x="137331" y="195002"/>
                  <a:pt x="139750" y="192546"/>
                  <a:pt x="140568" y="189421"/>
                </a:cubicBezTo>
                <a:lnTo>
                  <a:pt x="146261" y="167060"/>
                </a:lnTo>
                <a:cubicBezTo>
                  <a:pt x="146670" y="165422"/>
                  <a:pt x="148344" y="164455"/>
                  <a:pt x="149944" y="164939"/>
                </a:cubicBezTo>
                <a:lnTo>
                  <a:pt x="172194" y="171227"/>
                </a:lnTo>
                <a:cubicBezTo>
                  <a:pt x="175320" y="172120"/>
                  <a:pt x="178668" y="171227"/>
                  <a:pt x="180938" y="168957"/>
                </a:cubicBezTo>
                <a:cubicBezTo>
                  <a:pt x="183207" y="166687"/>
                  <a:pt x="184100" y="163339"/>
                  <a:pt x="183207" y="160213"/>
                </a:cubicBezTo>
                <a:lnTo>
                  <a:pt x="176919" y="137964"/>
                </a:lnTo>
                <a:cubicBezTo>
                  <a:pt x="176473" y="136364"/>
                  <a:pt x="177440" y="134689"/>
                  <a:pt x="179040" y="134280"/>
                </a:cubicBezTo>
                <a:lnTo>
                  <a:pt x="201439" y="128588"/>
                </a:lnTo>
                <a:cubicBezTo>
                  <a:pt x="204564" y="127806"/>
                  <a:pt x="207020" y="125350"/>
                  <a:pt x="207876" y="122225"/>
                </a:cubicBezTo>
                <a:cubicBezTo>
                  <a:pt x="208731" y="119100"/>
                  <a:pt x="207801" y="115751"/>
                  <a:pt x="205494" y="113519"/>
                </a:cubicBezTo>
                <a:lnTo>
                  <a:pt x="188937" y="97408"/>
                </a:lnTo>
                <a:cubicBezTo>
                  <a:pt x="187747" y="96255"/>
                  <a:pt x="187747" y="94320"/>
                  <a:pt x="188937" y="93129"/>
                </a:cubicBezTo>
                <a:lnTo>
                  <a:pt x="205494" y="77019"/>
                </a:lnTo>
                <a:cubicBezTo>
                  <a:pt x="207801" y="74749"/>
                  <a:pt x="208731" y="71437"/>
                  <a:pt x="207876" y="68312"/>
                </a:cubicBezTo>
                <a:cubicBezTo>
                  <a:pt x="207020" y="65187"/>
                  <a:pt x="204564" y="62768"/>
                  <a:pt x="201439" y="61950"/>
                </a:cubicBezTo>
                <a:lnTo>
                  <a:pt x="179040" y="56257"/>
                </a:lnTo>
                <a:cubicBezTo>
                  <a:pt x="177403" y="55848"/>
                  <a:pt x="176436" y="54173"/>
                  <a:pt x="176919" y="52574"/>
                </a:cubicBezTo>
                <a:lnTo>
                  <a:pt x="183207" y="30324"/>
                </a:lnTo>
                <a:cubicBezTo>
                  <a:pt x="184100" y="27198"/>
                  <a:pt x="183207" y="23850"/>
                  <a:pt x="180938" y="21580"/>
                </a:cubicBezTo>
                <a:cubicBezTo>
                  <a:pt x="178668" y="19310"/>
                  <a:pt x="175320" y="18417"/>
                  <a:pt x="172194" y="19310"/>
                </a:cubicBezTo>
                <a:lnTo>
                  <a:pt x="149944" y="25598"/>
                </a:lnTo>
                <a:cubicBezTo>
                  <a:pt x="148344" y="26045"/>
                  <a:pt x="146670" y="25078"/>
                  <a:pt x="146261" y="23478"/>
                </a:cubicBezTo>
                <a:lnTo>
                  <a:pt x="140568" y="1042"/>
                </a:lnTo>
                <a:cubicBezTo>
                  <a:pt x="139787" y="-2084"/>
                  <a:pt x="137331" y="-4539"/>
                  <a:pt x="134206" y="-5395"/>
                </a:cubicBezTo>
                <a:cubicBezTo>
                  <a:pt x="131080" y="-6251"/>
                  <a:pt x="127769" y="-5321"/>
                  <a:pt x="125499" y="-3014"/>
                </a:cubicBezTo>
                <a:lnTo>
                  <a:pt x="109389" y="13581"/>
                </a:lnTo>
                <a:cubicBezTo>
                  <a:pt x="108235" y="14771"/>
                  <a:pt x="106300" y="14771"/>
                  <a:pt x="105110" y="13581"/>
                </a:cubicBezTo>
                <a:lnTo>
                  <a:pt x="88999" y="-2977"/>
                </a:lnTo>
                <a:close/>
              </a:path>
            </a:pathLst>
          </a:custGeom>
          <a:solidFill>
            <a:srgbClr val="F59E0B"/>
          </a:solidFill>
        </p:spPr>
      </p:sp>
      <p:sp>
        <p:nvSpPr>
          <p:cNvPr id="44" name="Text 42"/>
          <p:cNvSpPr/>
          <p:nvPr/>
        </p:nvSpPr>
        <p:spPr>
          <a:xfrm>
            <a:off x="7372350" y="5486400"/>
            <a:ext cx="1847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Certifications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372350" y="5753100"/>
            <a:ext cx="1838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ISO 27001, PCI DSS, SOC 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58667" y="2624667"/>
            <a:ext cx="4233333" cy="4233333"/>
          </a:xfrm>
          <a:custGeom>
            <a:avLst/>
            <a:gdLst/>
            <a:ahLst/>
            <a:cxnLst/>
            <a:rect l="l" t="t" r="r" b="b"/>
            <a:pathLst>
              <a:path w="4233333" h="4233333">
                <a:moveTo>
                  <a:pt x="2116667" y="0"/>
                </a:moveTo>
                <a:lnTo>
                  <a:pt x="2116667" y="0"/>
                </a:lnTo>
                <a:cubicBezTo>
                  <a:pt x="3284887" y="0"/>
                  <a:pt x="4233333" y="948447"/>
                  <a:pt x="4233333" y="2116667"/>
                </a:cubicBezTo>
                <a:lnTo>
                  <a:pt x="4233333" y="2116667"/>
                </a:lnTo>
                <a:cubicBezTo>
                  <a:pt x="4233333" y="3284887"/>
                  <a:pt x="3284887" y="4233333"/>
                  <a:pt x="2116667" y="4233333"/>
                </a:cubicBezTo>
                <a:lnTo>
                  <a:pt x="2116667" y="4233333"/>
                </a:lnTo>
                <a:cubicBezTo>
                  <a:pt x="948447" y="4233333"/>
                  <a:pt x="0" y="3284887"/>
                  <a:pt x="0" y="2116667"/>
                </a:cubicBezTo>
                <a:lnTo>
                  <a:pt x="0" y="2116667"/>
                </a:lnTo>
                <a:cubicBezTo>
                  <a:pt x="0" y="948447"/>
                  <a:pt x="948447" y="0"/>
                  <a:pt x="2116667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372533" y="338667"/>
            <a:ext cx="67733" cy="406400"/>
          </a:xfrm>
          <a:custGeom>
            <a:avLst/>
            <a:gdLst/>
            <a:ahLst/>
            <a:cxnLst/>
            <a:rect l="l" t="t" r="r" b="b"/>
            <a:pathLst>
              <a:path w="67733" h="406400">
                <a:moveTo>
                  <a:pt x="0" y="0"/>
                </a:moveTo>
                <a:lnTo>
                  <a:pt x="67733" y="0"/>
                </a:lnTo>
                <a:lnTo>
                  <a:pt x="67733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38667" y="338667"/>
            <a:ext cx="11650133" cy="406400"/>
          </a:xfrm>
          <a:prstGeom prst="rect">
            <a:avLst/>
          </a:prstGeom>
          <a:noFill/>
        </p:spPr>
        <p:txBody>
          <a:bodyPr wrap="square" lIns="2032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00" b="1" kern="0" spc="8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No-Code Tenant Portal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69567" y="952500"/>
            <a:ext cx="5579533" cy="1126067"/>
          </a:xfrm>
          <a:custGeom>
            <a:avLst/>
            <a:gdLst/>
            <a:ahLst/>
            <a:cxnLst/>
            <a:rect l="l" t="t" r="r" b="b"/>
            <a:pathLst>
              <a:path w="5579533" h="1126067">
                <a:moveTo>
                  <a:pt x="135466" y="0"/>
                </a:moveTo>
                <a:lnTo>
                  <a:pt x="5444068" y="0"/>
                </a:lnTo>
                <a:cubicBezTo>
                  <a:pt x="5518883" y="0"/>
                  <a:pt x="5579533" y="60650"/>
                  <a:pt x="5579533" y="135466"/>
                </a:cubicBezTo>
                <a:lnTo>
                  <a:pt x="5579533" y="990601"/>
                </a:lnTo>
                <a:cubicBezTo>
                  <a:pt x="5579533" y="1065417"/>
                  <a:pt x="5518883" y="1126067"/>
                  <a:pt x="5444068" y="1126067"/>
                </a:cubicBezTo>
                <a:lnTo>
                  <a:pt x="135466" y="1126067"/>
                </a:lnTo>
                <a:cubicBezTo>
                  <a:pt x="60650" y="1126067"/>
                  <a:pt x="0" y="1065417"/>
                  <a:pt x="0" y="990601"/>
                </a:cubicBezTo>
                <a:lnTo>
                  <a:pt x="0" y="135466"/>
                </a:lnTo>
                <a:cubicBezTo>
                  <a:pt x="0" y="60700"/>
                  <a:pt x="60700" y="0"/>
                  <a:pt x="13546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0" scaled="1"/>
          </a:gra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477000" y="115993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10" name="Shape 7"/>
          <p:cNvSpPr/>
          <p:nvPr/>
        </p:nvSpPr>
        <p:spPr>
          <a:xfrm>
            <a:off x="6584950" y="1278467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69466" y="79375"/>
                </a:moveTo>
                <a:lnTo>
                  <a:pt x="111257" y="79375"/>
                </a:lnTo>
                <a:cubicBezTo>
                  <a:pt x="105403" y="79375"/>
                  <a:pt x="100674" y="74646"/>
                  <a:pt x="100674" y="68792"/>
                </a:cubicBezTo>
                <a:lnTo>
                  <a:pt x="100674" y="10583"/>
                </a:lnTo>
                <a:cubicBezTo>
                  <a:pt x="100674" y="4729"/>
                  <a:pt x="105436" y="-66"/>
                  <a:pt x="111224" y="695"/>
                </a:cubicBezTo>
                <a:cubicBezTo>
                  <a:pt x="146612" y="5391"/>
                  <a:pt x="174658" y="33437"/>
                  <a:pt x="179354" y="68825"/>
                </a:cubicBezTo>
                <a:cubicBezTo>
                  <a:pt x="180115" y="74613"/>
                  <a:pt x="175320" y="79375"/>
                  <a:pt x="169466" y="79375"/>
                </a:cubicBezTo>
                <a:close/>
                <a:moveTo>
                  <a:pt x="73620" y="12303"/>
                </a:moveTo>
                <a:cubicBezTo>
                  <a:pt x="79607" y="11046"/>
                  <a:pt x="84799" y="15941"/>
                  <a:pt x="84799" y="22060"/>
                </a:cubicBezTo>
                <a:lnTo>
                  <a:pt x="84799" y="87313"/>
                </a:lnTo>
                <a:cubicBezTo>
                  <a:pt x="84799" y="89165"/>
                  <a:pt x="85460" y="90951"/>
                  <a:pt x="86618" y="92373"/>
                </a:cubicBezTo>
                <a:lnTo>
                  <a:pt x="130307" y="145091"/>
                </a:lnTo>
                <a:cubicBezTo>
                  <a:pt x="134177" y="149754"/>
                  <a:pt x="133350" y="156799"/>
                  <a:pt x="128025" y="159676"/>
                </a:cubicBezTo>
                <a:cubicBezTo>
                  <a:pt x="116747" y="165828"/>
                  <a:pt x="103816" y="169333"/>
                  <a:pt x="90091" y="169333"/>
                </a:cubicBezTo>
                <a:cubicBezTo>
                  <a:pt x="46269" y="169333"/>
                  <a:pt x="10716" y="133780"/>
                  <a:pt x="10716" y="89958"/>
                </a:cubicBezTo>
                <a:cubicBezTo>
                  <a:pt x="10716" y="51759"/>
                  <a:pt x="37670" y="19877"/>
                  <a:pt x="73620" y="12303"/>
                </a:cubicBezTo>
                <a:close/>
                <a:moveTo>
                  <a:pt x="158022" y="95250"/>
                </a:moveTo>
                <a:lnTo>
                  <a:pt x="179189" y="95250"/>
                </a:lnTo>
                <a:cubicBezTo>
                  <a:pt x="185308" y="95250"/>
                  <a:pt x="190202" y="100442"/>
                  <a:pt x="188946" y="106429"/>
                </a:cubicBezTo>
                <a:cubicBezTo>
                  <a:pt x="185572" y="122436"/>
                  <a:pt x="177370" y="136657"/>
                  <a:pt x="165927" y="147505"/>
                </a:cubicBezTo>
                <a:cubicBezTo>
                  <a:pt x="161859" y="151375"/>
                  <a:pt x="155476" y="150548"/>
                  <a:pt x="151904" y="146215"/>
                </a:cubicBezTo>
                <a:lnTo>
                  <a:pt x="123990" y="112580"/>
                </a:lnTo>
                <a:cubicBezTo>
                  <a:pt x="118269" y="105668"/>
                  <a:pt x="123197" y="95250"/>
                  <a:pt x="132126" y="95250"/>
                </a:cubicBezTo>
                <a:lnTo>
                  <a:pt x="157989" y="95250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11" name="Text 8"/>
          <p:cNvSpPr/>
          <p:nvPr/>
        </p:nvSpPr>
        <p:spPr>
          <a:xfrm>
            <a:off x="7018867" y="1244600"/>
            <a:ext cx="2345267" cy="2370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Instant GGR &amp; Performance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477000" y="1667933"/>
            <a:ext cx="5232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Live metrics dashboard with customizable KPIs and automated reporting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69567" y="2256367"/>
            <a:ext cx="5579533" cy="1126067"/>
          </a:xfrm>
          <a:custGeom>
            <a:avLst/>
            <a:gdLst/>
            <a:ahLst/>
            <a:cxnLst/>
            <a:rect l="l" t="t" r="r" b="b"/>
            <a:pathLst>
              <a:path w="5579533" h="1126067">
                <a:moveTo>
                  <a:pt x="135466" y="0"/>
                </a:moveTo>
                <a:lnTo>
                  <a:pt x="5444068" y="0"/>
                </a:lnTo>
                <a:cubicBezTo>
                  <a:pt x="5518883" y="0"/>
                  <a:pt x="5579533" y="60650"/>
                  <a:pt x="5579533" y="135466"/>
                </a:cubicBezTo>
                <a:lnTo>
                  <a:pt x="5579533" y="990601"/>
                </a:lnTo>
                <a:cubicBezTo>
                  <a:pt x="5579533" y="1065417"/>
                  <a:pt x="5518883" y="1126067"/>
                  <a:pt x="5444068" y="1126067"/>
                </a:cubicBezTo>
                <a:lnTo>
                  <a:pt x="135466" y="1126067"/>
                </a:lnTo>
                <a:cubicBezTo>
                  <a:pt x="60650" y="1126067"/>
                  <a:pt x="0" y="1065417"/>
                  <a:pt x="0" y="990601"/>
                </a:cubicBezTo>
                <a:lnTo>
                  <a:pt x="0" y="135466"/>
                </a:lnTo>
                <a:cubicBezTo>
                  <a:pt x="0" y="60700"/>
                  <a:pt x="60700" y="0"/>
                  <a:pt x="13546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477000" y="24638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6606117" y="2582333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42333" y="-10583"/>
                </a:moveTo>
                <a:cubicBezTo>
                  <a:pt x="48187" y="-10583"/>
                  <a:pt x="52917" y="-5854"/>
                  <a:pt x="52917" y="0"/>
                </a:cubicBezTo>
                <a:lnTo>
                  <a:pt x="52917" y="31750"/>
                </a:lnTo>
                <a:lnTo>
                  <a:pt x="95250" y="31750"/>
                </a:lnTo>
                <a:lnTo>
                  <a:pt x="95250" y="0"/>
                </a:lnTo>
                <a:cubicBezTo>
                  <a:pt x="95250" y="-5854"/>
                  <a:pt x="99979" y="-10583"/>
                  <a:pt x="105833" y="-10583"/>
                </a:cubicBezTo>
                <a:cubicBezTo>
                  <a:pt x="111687" y="-10583"/>
                  <a:pt x="116417" y="-5854"/>
                  <a:pt x="116417" y="0"/>
                </a:cubicBezTo>
                <a:lnTo>
                  <a:pt x="116417" y="31750"/>
                </a:lnTo>
                <a:lnTo>
                  <a:pt x="137583" y="31750"/>
                </a:lnTo>
                <a:cubicBezTo>
                  <a:pt x="143437" y="31750"/>
                  <a:pt x="148167" y="36479"/>
                  <a:pt x="148167" y="42333"/>
                </a:cubicBezTo>
                <a:cubicBezTo>
                  <a:pt x="148167" y="48187"/>
                  <a:pt x="143437" y="52917"/>
                  <a:pt x="137583" y="52917"/>
                </a:cubicBezTo>
                <a:lnTo>
                  <a:pt x="137583" y="74083"/>
                </a:lnTo>
                <a:cubicBezTo>
                  <a:pt x="137583" y="105536"/>
                  <a:pt x="114697" y="131663"/>
                  <a:pt x="84667" y="136690"/>
                </a:cubicBezTo>
                <a:lnTo>
                  <a:pt x="84667" y="158750"/>
                </a:lnTo>
                <a:cubicBezTo>
                  <a:pt x="84667" y="164604"/>
                  <a:pt x="79937" y="169333"/>
                  <a:pt x="74083" y="169333"/>
                </a:cubicBezTo>
                <a:cubicBezTo>
                  <a:pt x="68229" y="169333"/>
                  <a:pt x="63500" y="164604"/>
                  <a:pt x="63500" y="158750"/>
                </a:cubicBezTo>
                <a:lnTo>
                  <a:pt x="63500" y="136690"/>
                </a:lnTo>
                <a:cubicBezTo>
                  <a:pt x="33470" y="131663"/>
                  <a:pt x="10583" y="105536"/>
                  <a:pt x="10583" y="74083"/>
                </a:cubicBezTo>
                <a:lnTo>
                  <a:pt x="10583" y="52917"/>
                </a:lnTo>
                <a:cubicBezTo>
                  <a:pt x="4729" y="52917"/>
                  <a:pt x="0" y="48187"/>
                  <a:pt x="0" y="42333"/>
                </a:cubicBezTo>
                <a:cubicBezTo>
                  <a:pt x="0" y="36479"/>
                  <a:pt x="4729" y="31750"/>
                  <a:pt x="10583" y="31750"/>
                </a:cubicBezTo>
                <a:lnTo>
                  <a:pt x="31750" y="31750"/>
                </a:lnTo>
                <a:lnTo>
                  <a:pt x="31750" y="0"/>
                </a:lnTo>
                <a:cubicBezTo>
                  <a:pt x="31750" y="-5854"/>
                  <a:pt x="36479" y="-10583"/>
                  <a:pt x="42333" y="-10583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6" name="Text 13"/>
          <p:cNvSpPr/>
          <p:nvPr/>
        </p:nvSpPr>
        <p:spPr>
          <a:xfrm>
            <a:off x="7018867" y="2548467"/>
            <a:ext cx="1964267" cy="2370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Self-Service Provider API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77000" y="2971800"/>
            <a:ext cx="5232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Manage game and payment provider connections without engineering support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269567" y="3560233"/>
            <a:ext cx="5579533" cy="1126067"/>
          </a:xfrm>
          <a:custGeom>
            <a:avLst/>
            <a:gdLst/>
            <a:ahLst/>
            <a:cxnLst/>
            <a:rect l="l" t="t" r="r" b="b"/>
            <a:pathLst>
              <a:path w="5579533" h="1126067">
                <a:moveTo>
                  <a:pt x="135466" y="0"/>
                </a:moveTo>
                <a:lnTo>
                  <a:pt x="5444068" y="0"/>
                </a:lnTo>
                <a:cubicBezTo>
                  <a:pt x="5518883" y="0"/>
                  <a:pt x="5579533" y="60650"/>
                  <a:pt x="5579533" y="135466"/>
                </a:cubicBezTo>
                <a:lnTo>
                  <a:pt x="5579533" y="990601"/>
                </a:lnTo>
                <a:cubicBezTo>
                  <a:pt x="5579533" y="1065417"/>
                  <a:pt x="5518883" y="1126067"/>
                  <a:pt x="5444068" y="1126067"/>
                </a:cubicBezTo>
                <a:lnTo>
                  <a:pt x="135466" y="1126067"/>
                </a:lnTo>
                <a:cubicBezTo>
                  <a:pt x="60650" y="1126067"/>
                  <a:pt x="0" y="1065417"/>
                  <a:pt x="0" y="990601"/>
                </a:cubicBezTo>
                <a:lnTo>
                  <a:pt x="0" y="135466"/>
                </a:lnTo>
                <a:cubicBezTo>
                  <a:pt x="0" y="60700"/>
                  <a:pt x="60700" y="0"/>
                  <a:pt x="13546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0" scaled="1"/>
          </a:gradFill>
          <a:ln w="12700">
            <a:solidFill>
              <a:srgbClr val="8B5CF6">
                <a:alpha val="30196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477000" y="3767667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20" name="Shape 17"/>
          <p:cNvSpPr/>
          <p:nvPr/>
        </p:nvSpPr>
        <p:spPr>
          <a:xfrm>
            <a:off x="6595533" y="3886200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11125" y="116417"/>
                </a:moveTo>
                <a:cubicBezTo>
                  <a:pt x="143272" y="116417"/>
                  <a:pt x="169333" y="90355"/>
                  <a:pt x="169333" y="58208"/>
                </a:cubicBezTo>
                <a:cubicBezTo>
                  <a:pt x="169333" y="26061"/>
                  <a:pt x="143272" y="0"/>
                  <a:pt x="111125" y="0"/>
                </a:cubicBezTo>
                <a:cubicBezTo>
                  <a:pt x="78978" y="0"/>
                  <a:pt x="52917" y="26061"/>
                  <a:pt x="52917" y="58208"/>
                </a:cubicBezTo>
                <a:cubicBezTo>
                  <a:pt x="52917" y="64393"/>
                  <a:pt x="53876" y="70379"/>
                  <a:pt x="55662" y="75968"/>
                </a:cubicBezTo>
                <a:lnTo>
                  <a:pt x="2315" y="129315"/>
                </a:lnTo>
                <a:cubicBezTo>
                  <a:pt x="827" y="130803"/>
                  <a:pt x="0" y="132821"/>
                  <a:pt x="0" y="134938"/>
                </a:cubicBezTo>
                <a:lnTo>
                  <a:pt x="0" y="161396"/>
                </a:lnTo>
                <a:cubicBezTo>
                  <a:pt x="0" y="165795"/>
                  <a:pt x="3539" y="169333"/>
                  <a:pt x="7938" y="169333"/>
                </a:cubicBezTo>
                <a:lnTo>
                  <a:pt x="34396" y="169333"/>
                </a:lnTo>
                <a:cubicBezTo>
                  <a:pt x="38795" y="169333"/>
                  <a:pt x="42333" y="165795"/>
                  <a:pt x="42333" y="161396"/>
                </a:cubicBezTo>
                <a:lnTo>
                  <a:pt x="42333" y="148167"/>
                </a:lnTo>
                <a:lnTo>
                  <a:pt x="55563" y="148167"/>
                </a:lnTo>
                <a:cubicBezTo>
                  <a:pt x="59961" y="148167"/>
                  <a:pt x="63500" y="144628"/>
                  <a:pt x="63500" y="140229"/>
                </a:cubicBezTo>
                <a:lnTo>
                  <a:pt x="63500" y="127000"/>
                </a:lnTo>
                <a:lnTo>
                  <a:pt x="76729" y="127000"/>
                </a:lnTo>
                <a:cubicBezTo>
                  <a:pt x="78846" y="127000"/>
                  <a:pt x="80863" y="126173"/>
                  <a:pt x="82352" y="124685"/>
                </a:cubicBezTo>
                <a:lnTo>
                  <a:pt x="93365" y="113672"/>
                </a:lnTo>
                <a:cubicBezTo>
                  <a:pt x="98954" y="115458"/>
                  <a:pt x="104940" y="116417"/>
                  <a:pt x="111125" y="116417"/>
                </a:cubicBezTo>
                <a:close/>
                <a:moveTo>
                  <a:pt x="124354" y="31750"/>
                </a:moveTo>
                <a:cubicBezTo>
                  <a:pt x="131656" y="31750"/>
                  <a:pt x="137583" y="37678"/>
                  <a:pt x="137583" y="44979"/>
                </a:cubicBezTo>
                <a:cubicBezTo>
                  <a:pt x="137583" y="52281"/>
                  <a:pt x="131656" y="58208"/>
                  <a:pt x="124354" y="58208"/>
                </a:cubicBezTo>
                <a:cubicBezTo>
                  <a:pt x="117053" y="58208"/>
                  <a:pt x="111125" y="52281"/>
                  <a:pt x="111125" y="44979"/>
                </a:cubicBezTo>
                <a:cubicBezTo>
                  <a:pt x="111125" y="37678"/>
                  <a:pt x="117053" y="31750"/>
                  <a:pt x="124354" y="31750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21" name="Text 18"/>
          <p:cNvSpPr/>
          <p:nvPr/>
        </p:nvSpPr>
        <p:spPr>
          <a:xfrm>
            <a:off x="7018867" y="3852333"/>
            <a:ext cx="2125133" cy="2370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Scoped API Key Generation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477000" y="4275667"/>
            <a:ext cx="5232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Granular access control with role-based permissions and audit trails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269567" y="4864100"/>
            <a:ext cx="5579533" cy="1126067"/>
          </a:xfrm>
          <a:custGeom>
            <a:avLst/>
            <a:gdLst/>
            <a:ahLst/>
            <a:cxnLst/>
            <a:rect l="l" t="t" r="r" b="b"/>
            <a:pathLst>
              <a:path w="5579533" h="1126067">
                <a:moveTo>
                  <a:pt x="135466" y="0"/>
                </a:moveTo>
                <a:lnTo>
                  <a:pt x="5444068" y="0"/>
                </a:lnTo>
                <a:cubicBezTo>
                  <a:pt x="5518883" y="0"/>
                  <a:pt x="5579533" y="60650"/>
                  <a:pt x="5579533" y="135466"/>
                </a:cubicBezTo>
                <a:lnTo>
                  <a:pt x="5579533" y="990601"/>
                </a:lnTo>
                <a:cubicBezTo>
                  <a:pt x="5579533" y="1065417"/>
                  <a:pt x="5518883" y="1126067"/>
                  <a:pt x="5444068" y="1126067"/>
                </a:cubicBezTo>
                <a:lnTo>
                  <a:pt x="135466" y="1126067"/>
                </a:lnTo>
                <a:cubicBezTo>
                  <a:pt x="60650" y="1126067"/>
                  <a:pt x="0" y="1065417"/>
                  <a:pt x="0" y="990601"/>
                </a:cubicBezTo>
                <a:lnTo>
                  <a:pt x="0" y="135466"/>
                </a:lnTo>
                <a:cubicBezTo>
                  <a:pt x="0" y="60700"/>
                  <a:pt x="60700" y="0"/>
                  <a:pt x="135466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0" scaled="1"/>
          </a:gradFill>
          <a:ln w="1270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6477000" y="507153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25" name="Shape 22"/>
          <p:cNvSpPr/>
          <p:nvPr/>
        </p:nvSpPr>
        <p:spPr>
          <a:xfrm>
            <a:off x="6595533" y="5190067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127000"/>
                </a:lnTo>
                <a:cubicBezTo>
                  <a:pt x="0" y="138675"/>
                  <a:pt x="9492" y="148167"/>
                  <a:pt x="21167" y="148167"/>
                </a:cubicBezTo>
                <a:lnTo>
                  <a:pt x="148167" y="148167"/>
                </a:lnTo>
                <a:cubicBezTo>
                  <a:pt x="159841" y="148167"/>
                  <a:pt x="169333" y="138675"/>
                  <a:pt x="169333" y="127000"/>
                </a:cubicBezTo>
                <a:lnTo>
                  <a:pt x="169333" y="63500"/>
                </a:lnTo>
                <a:cubicBezTo>
                  <a:pt x="169333" y="51825"/>
                  <a:pt x="159841" y="42333"/>
                  <a:pt x="148167" y="42333"/>
                </a:cubicBezTo>
                <a:lnTo>
                  <a:pt x="23813" y="42333"/>
                </a:lnTo>
                <a:cubicBezTo>
                  <a:pt x="19414" y="42333"/>
                  <a:pt x="15875" y="38795"/>
                  <a:pt x="15875" y="34396"/>
                </a:cubicBezTo>
                <a:cubicBezTo>
                  <a:pt x="15875" y="29997"/>
                  <a:pt x="19414" y="26458"/>
                  <a:pt x="23813" y="26458"/>
                </a:cubicBezTo>
                <a:lnTo>
                  <a:pt x="150813" y="26458"/>
                </a:lnTo>
                <a:cubicBezTo>
                  <a:pt x="155211" y="26458"/>
                  <a:pt x="158750" y="22920"/>
                  <a:pt x="158750" y="18521"/>
                </a:cubicBezTo>
                <a:cubicBezTo>
                  <a:pt x="158750" y="14122"/>
                  <a:pt x="155211" y="10583"/>
                  <a:pt x="150813" y="10583"/>
                </a:cubicBezTo>
                <a:lnTo>
                  <a:pt x="21167" y="10583"/>
                </a:lnTo>
                <a:close/>
                <a:moveTo>
                  <a:pt x="137583" y="84667"/>
                </a:moveTo>
                <a:cubicBezTo>
                  <a:pt x="143424" y="84667"/>
                  <a:pt x="148167" y="89409"/>
                  <a:pt x="148167" y="95250"/>
                </a:cubicBezTo>
                <a:cubicBezTo>
                  <a:pt x="148167" y="101091"/>
                  <a:pt x="143424" y="105833"/>
                  <a:pt x="137583" y="105833"/>
                </a:cubicBezTo>
                <a:cubicBezTo>
                  <a:pt x="131742" y="105833"/>
                  <a:pt x="127000" y="101091"/>
                  <a:pt x="127000" y="95250"/>
                </a:cubicBezTo>
                <a:cubicBezTo>
                  <a:pt x="127000" y="89409"/>
                  <a:pt x="131742" y="84667"/>
                  <a:pt x="137583" y="84667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26" name="Text 23"/>
          <p:cNvSpPr/>
          <p:nvPr/>
        </p:nvSpPr>
        <p:spPr>
          <a:xfrm>
            <a:off x="7018867" y="5156200"/>
            <a:ext cx="2040467" cy="2370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Affordability Check Status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477000" y="5579533"/>
            <a:ext cx="5232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5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Real-time player financial health monitoring with automated alerts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42900" y="6134100"/>
            <a:ext cx="11506200" cy="516467"/>
          </a:xfrm>
          <a:custGeom>
            <a:avLst/>
            <a:gdLst/>
            <a:ahLst/>
            <a:cxnLst/>
            <a:rect l="l" t="t" r="r" b="b"/>
            <a:pathLst>
              <a:path w="11506200" h="516467">
                <a:moveTo>
                  <a:pt x="101599" y="0"/>
                </a:moveTo>
                <a:lnTo>
                  <a:pt x="11404601" y="0"/>
                </a:lnTo>
                <a:cubicBezTo>
                  <a:pt x="11460712" y="0"/>
                  <a:pt x="11506200" y="45488"/>
                  <a:pt x="11506200" y="101599"/>
                </a:cubicBezTo>
                <a:lnTo>
                  <a:pt x="11506200" y="414867"/>
                </a:lnTo>
                <a:cubicBezTo>
                  <a:pt x="11506200" y="470979"/>
                  <a:pt x="11460712" y="516467"/>
                  <a:pt x="11404601" y="516467"/>
                </a:cubicBezTo>
                <a:lnTo>
                  <a:pt x="101599" y="516467"/>
                </a:lnTo>
                <a:cubicBezTo>
                  <a:pt x="45525" y="516467"/>
                  <a:pt x="0" y="470942"/>
                  <a:pt x="0" y="414867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3227917" y="630766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8616" y="3631"/>
                </a:moveTo>
                <a:lnTo>
                  <a:pt x="92363" y="29885"/>
                </a:lnTo>
                <a:lnTo>
                  <a:pt x="122515" y="60037"/>
                </a:lnTo>
                <a:lnTo>
                  <a:pt x="148769" y="33784"/>
                </a:lnTo>
                <a:cubicBezTo>
                  <a:pt x="151090" y="31432"/>
                  <a:pt x="152400" y="28277"/>
                  <a:pt x="152400" y="25003"/>
                </a:cubicBezTo>
                <a:cubicBezTo>
                  <a:pt x="152400" y="21729"/>
                  <a:pt x="151090" y="18574"/>
                  <a:pt x="148769" y="16222"/>
                </a:cubicBezTo>
                <a:lnTo>
                  <a:pt x="136178" y="3631"/>
                </a:lnTo>
                <a:cubicBezTo>
                  <a:pt x="133826" y="1310"/>
                  <a:pt x="130671" y="0"/>
                  <a:pt x="127397" y="0"/>
                </a:cubicBezTo>
                <a:cubicBezTo>
                  <a:pt x="124123" y="0"/>
                  <a:pt x="120967" y="1310"/>
                  <a:pt x="118616" y="3631"/>
                </a:cubicBezTo>
                <a:close/>
                <a:moveTo>
                  <a:pt x="82272" y="39975"/>
                </a:moveTo>
                <a:lnTo>
                  <a:pt x="3631" y="118616"/>
                </a:lnTo>
                <a:cubicBezTo>
                  <a:pt x="1310" y="120967"/>
                  <a:pt x="0" y="124123"/>
                  <a:pt x="0" y="127397"/>
                </a:cubicBezTo>
                <a:cubicBezTo>
                  <a:pt x="0" y="130671"/>
                  <a:pt x="1310" y="133826"/>
                  <a:pt x="3631" y="136178"/>
                </a:cubicBezTo>
                <a:lnTo>
                  <a:pt x="16222" y="148769"/>
                </a:lnTo>
                <a:cubicBezTo>
                  <a:pt x="18574" y="151090"/>
                  <a:pt x="21729" y="152400"/>
                  <a:pt x="25003" y="152400"/>
                </a:cubicBezTo>
                <a:cubicBezTo>
                  <a:pt x="28277" y="152400"/>
                  <a:pt x="31432" y="151090"/>
                  <a:pt x="33784" y="148769"/>
                </a:cubicBezTo>
                <a:lnTo>
                  <a:pt x="112425" y="70128"/>
                </a:lnTo>
                <a:lnTo>
                  <a:pt x="82272" y="39975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30" name="Text 27"/>
          <p:cNvSpPr/>
          <p:nvPr/>
        </p:nvSpPr>
        <p:spPr>
          <a:xfrm>
            <a:off x="706967" y="6273800"/>
            <a:ext cx="11040533" cy="2370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No database access or complex queries required. Total control through intuitive UI.</a:t>
            </a:r>
            <a:endParaRPr lang="en-US" sz="16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540" y="940435"/>
            <a:ext cx="5685790" cy="50800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8582" y="-558169"/>
            <a:ext cx="7973839" cy="7973839"/>
          </a:xfrm>
          <a:custGeom>
            <a:avLst/>
            <a:gdLst/>
            <a:ahLst/>
            <a:cxnLst/>
            <a:rect l="l" t="t" r="r" b="b"/>
            <a:pathLst>
              <a:path w="7973839" h="7973839">
                <a:moveTo>
                  <a:pt x="3986920" y="0"/>
                </a:moveTo>
                <a:lnTo>
                  <a:pt x="3986920" y="0"/>
                </a:lnTo>
                <a:cubicBezTo>
                  <a:pt x="6188834" y="0"/>
                  <a:pt x="7973839" y="1785005"/>
                  <a:pt x="7973839" y="3986920"/>
                </a:cubicBezTo>
                <a:lnTo>
                  <a:pt x="7973839" y="3986920"/>
                </a:lnTo>
                <a:cubicBezTo>
                  <a:pt x="7973839" y="6188834"/>
                  <a:pt x="6188835" y="7973839"/>
                  <a:pt x="3986920" y="7973839"/>
                </a:cubicBezTo>
                <a:lnTo>
                  <a:pt x="3986920" y="7973839"/>
                </a:lnTo>
                <a:cubicBezTo>
                  <a:pt x="1785005" y="7973839"/>
                  <a:pt x="0" y="6188834"/>
                  <a:pt x="0" y="3986920"/>
                </a:cubicBezTo>
                <a:lnTo>
                  <a:pt x="0" y="3986920"/>
                </a:lnTo>
                <a:cubicBezTo>
                  <a:pt x="0" y="1785005"/>
                  <a:pt x="1785005" y="0"/>
                  <a:pt x="3986919" y="0"/>
                </a:cubicBezTo>
                <a:close/>
              </a:path>
            </a:pathLst>
          </a:custGeom>
          <a:solidFill>
            <a:srgbClr val="3B82F6">
              <a:alpha val="5098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350849" y="318954"/>
            <a:ext cx="63791" cy="382744"/>
          </a:xfrm>
          <a:custGeom>
            <a:avLst/>
            <a:gdLst/>
            <a:ahLst/>
            <a:cxnLst/>
            <a:rect l="l" t="t" r="r" b="b"/>
            <a:pathLst>
              <a:path w="63791" h="382744">
                <a:moveTo>
                  <a:pt x="0" y="0"/>
                </a:moveTo>
                <a:lnTo>
                  <a:pt x="63791" y="0"/>
                </a:lnTo>
                <a:lnTo>
                  <a:pt x="63791" y="382744"/>
                </a:lnTo>
                <a:lnTo>
                  <a:pt x="0" y="382744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18954" y="318954"/>
            <a:ext cx="11681674" cy="382744"/>
          </a:xfrm>
          <a:prstGeom prst="rect">
            <a:avLst/>
          </a:prstGeom>
          <a:noFill/>
        </p:spPr>
        <p:txBody>
          <a:bodyPr wrap="square" lIns="191372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15" b="1" kern="0" spc="75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Pricing &amp; Scalability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940" y="1837970"/>
            <a:ext cx="3675940" cy="3819469"/>
          </a:xfrm>
          <a:custGeom>
            <a:avLst/>
            <a:gdLst/>
            <a:ahLst/>
            <a:cxnLst/>
            <a:rect l="l" t="t" r="r" b="b"/>
            <a:pathLst>
              <a:path w="3675940" h="3819469">
                <a:moveTo>
                  <a:pt x="127592" y="0"/>
                </a:moveTo>
                <a:lnTo>
                  <a:pt x="3548348" y="0"/>
                </a:lnTo>
                <a:cubicBezTo>
                  <a:pt x="3618815" y="0"/>
                  <a:pt x="3675940" y="57125"/>
                  <a:pt x="3675940" y="127592"/>
                </a:cubicBezTo>
                <a:lnTo>
                  <a:pt x="3675940" y="3691877"/>
                </a:lnTo>
                <a:cubicBezTo>
                  <a:pt x="3675940" y="3762344"/>
                  <a:pt x="3618815" y="3819469"/>
                  <a:pt x="3548348" y="3819469"/>
                </a:cubicBezTo>
                <a:lnTo>
                  <a:pt x="127592" y="3819469"/>
                </a:lnTo>
                <a:cubicBezTo>
                  <a:pt x="57125" y="3819469"/>
                  <a:pt x="0" y="3762344"/>
                  <a:pt x="0" y="3691877"/>
                </a:cubicBezTo>
                <a:lnTo>
                  <a:pt x="0" y="127592"/>
                </a:lnTo>
                <a:cubicBezTo>
                  <a:pt x="0" y="57172"/>
                  <a:pt x="57172" y="0"/>
                  <a:pt x="1275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22286" y="2097120"/>
            <a:ext cx="3277248" cy="28705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5" b="1" dirty="0">
                <a:solidFill>
                  <a:srgbClr val="94A3B8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STARTUP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62483" y="2447969"/>
            <a:ext cx="3396855" cy="4784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765" b="1" dirty="0">
                <a:solidFill>
                  <a:srgbClr val="0070C0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€0</a:t>
            </a:r>
            <a:r>
              <a:rPr lang="en-US" sz="1505" b="1" dirty="0">
                <a:solidFill>
                  <a:srgbClr val="64748B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/mo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2221" y="2990190"/>
            <a:ext cx="3237379" cy="2232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5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+ 2.5% GGR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6100" y="3642360"/>
            <a:ext cx="3315970" cy="2228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Ideal for new operators entering the market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606012" y="4664696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64748B"/>
          </a:solidFill>
        </p:spPr>
      </p:sp>
      <p:sp>
        <p:nvSpPr>
          <p:cNvPr id="11" name="Text 9"/>
          <p:cNvSpPr/>
          <p:nvPr/>
        </p:nvSpPr>
        <p:spPr>
          <a:xfrm>
            <a:off x="837565" y="4632960"/>
            <a:ext cx="2710815" cy="1911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Core integrations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06012" y="4951754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64748B"/>
          </a:solidFill>
        </p:spPr>
      </p:sp>
      <p:sp>
        <p:nvSpPr>
          <p:cNvPr id="13" name="Text 11"/>
          <p:cNvSpPr/>
          <p:nvPr/>
        </p:nvSpPr>
        <p:spPr>
          <a:xfrm>
            <a:off x="837565" y="4919980"/>
            <a:ext cx="2941955" cy="1593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Standard support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06012" y="5238812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64748B"/>
          </a:solidFill>
        </p:spPr>
      </p:sp>
      <p:sp>
        <p:nvSpPr>
          <p:cNvPr id="15" name="Text 13"/>
          <p:cNvSpPr/>
          <p:nvPr/>
        </p:nvSpPr>
        <p:spPr>
          <a:xfrm>
            <a:off x="837565" y="5170805"/>
            <a:ext cx="2690495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Community access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4170990" y="1578820"/>
            <a:ext cx="3667966" cy="4130449"/>
          </a:xfrm>
          <a:custGeom>
            <a:avLst/>
            <a:gdLst/>
            <a:ahLst/>
            <a:cxnLst/>
            <a:rect l="l" t="t" r="r" b="b"/>
            <a:pathLst>
              <a:path w="3667966" h="4130449">
                <a:moveTo>
                  <a:pt x="127572" y="0"/>
                </a:moveTo>
                <a:lnTo>
                  <a:pt x="3540394" y="0"/>
                </a:lnTo>
                <a:cubicBezTo>
                  <a:pt x="3610850" y="0"/>
                  <a:pt x="3667966" y="57116"/>
                  <a:pt x="3667966" y="127572"/>
                </a:cubicBezTo>
                <a:lnTo>
                  <a:pt x="3667966" y="4002877"/>
                </a:lnTo>
                <a:cubicBezTo>
                  <a:pt x="3667966" y="4073333"/>
                  <a:pt x="3610850" y="4130449"/>
                  <a:pt x="3540394" y="4130449"/>
                </a:cubicBezTo>
                <a:lnTo>
                  <a:pt x="127572" y="4130449"/>
                </a:lnTo>
                <a:cubicBezTo>
                  <a:pt x="57116" y="4130449"/>
                  <a:pt x="0" y="4073333"/>
                  <a:pt x="0" y="4002877"/>
                </a:cubicBezTo>
                <a:lnTo>
                  <a:pt x="0" y="127572"/>
                </a:lnTo>
                <a:cubicBezTo>
                  <a:pt x="0" y="57163"/>
                  <a:pt x="57163" y="0"/>
                  <a:pt x="12757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440155" y="1453629"/>
            <a:ext cx="1251893" cy="318954"/>
          </a:xfrm>
          <a:custGeom>
            <a:avLst/>
            <a:gdLst/>
            <a:ahLst/>
            <a:cxnLst/>
            <a:rect l="l" t="t" r="r" b="b"/>
            <a:pathLst>
              <a:path w="1251893" h="318954">
                <a:moveTo>
                  <a:pt x="159477" y="0"/>
                </a:moveTo>
                <a:lnTo>
                  <a:pt x="1092416" y="0"/>
                </a:lnTo>
                <a:cubicBezTo>
                  <a:pt x="1180434" y="0"/>
                  <a:pt x="1251893" y="71459"/>
                  <a:pt x="1251893" y="159477"/>
                </a:cubicBezTo>
                <a:lnTo>
                  <a:pt x="1251893" y="159477"/>
                </a:lnTo>
                <a:cubicBezTo>
                  <a:pt x="1251893" y="247494"/>
                  <a:pt x="1180434" y="318954"/>
                  <a:pt x="1092416" y="318954"/>
                </a:cubicBezTo>
                <a:lnTo>
                  <a:pt x="159477" y="318954"/>
                </a:lnTo>
                <a:cubicBezTo>
                  <a:pt x="71400" y="318954"/>
                  <a:pt x="0" y="247553"/>
                  <a:pt x="0" y="159477"/>
                </a:cubicBezTo>
                <a:lnTo>
                  <a:pt x="0" y="159477"/>
                </a:lnTo>
                <a:cubicBezTo>
                  <a:pt x="0" y="71400"/>
                  <a:pt x="71400" y="0"/>
                  <a:pt x="159477" y="0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18" name="Text 16"/>
          <p:cNvSpPr/>
          <p:nvPr/>
        </p:nvSpPr>
        <p:spPr>
          <a:xfrm>
            <a:off x="5641095" y="1562475"/>
            <a:ext cx="964629" cy="1339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0" b="1" kern="0" spc="44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Most Popular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87879" y="1855514"/>
            <a:ext cx="3261300" cy="28705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5" b="1" dirty="0">
                <a:solidFill>
                  <a:srgbClr val="10B98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GROWTH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28075" y="2223907"/>
            <a:ext cx="3380908" cy="4784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765" b="1" dirty="0">
                <a:solidFill>
                  <a:srgbClr val="0070C0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€2,500</a:t>
            </a:r>
            <a:r>
              <a:rPr lang="en-US" sz="1505" b="1" dirty="0">
                <a:solidFill>
                  <a:srgbClr val="64748B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/mo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07814" y="2793234"/>
            <a:ext cx="3221431" cy="2232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5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+ 2.0% GGR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352290" y="3642360"/>
            <a:ext cx="3277235" cy="2311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Most popular for established iGaming B2C brands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4471604" y="4568216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4" name="Text 22"/>
          <p:cNvSpPr/>
          <p:nvPr/>
        </p:nvSpPr>
        <p:spPr>
          <a:xfrm>
            <a:off x="4715510" y="4534535"/>
            <a:ext cx="2760345" cy="1612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All integrations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4471604" y="4869625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6" name="Text 24"/>
          <p:cNvSpPr/>
          <p:nvPr/>
        </p:nvSpPr>
        <p:spPr>
          <a:xfrm>
            <a:off x="4715510" y="4846955"/>
            <a:ext cx="2941320" cy="1276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Priority support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471604" y="5171035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28" name="Text 26"/>
          <p:cNvSpPr/>
          <p:nvPr/>
        </p:nvSpPr>
        <p:spPr>
          <a:xfrm>
            <a:off x="4715510" y="5125720"/>
            <a:ext cx="2993390" cy="1612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AI compliance tools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471604" y="5472444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30" name="Text 28"/>
          <p:cNvSpPr/>
          <p:nvPr/>
        </p:nvSpPr>
        <p:spPr>
          <a:xfrm>
            <a:off x="4715510" y="5438140"/>
            <a:ext cx="2766695" cy="1911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Advanced analytics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195113" y="1837970"/>
            <a:ext cx="3675940" cy="3819469"/>
          </a:xfrm>
          <a:custGeom>
            <a:avLst/>
            <a:gdLst/>
            <a:ahLst/>
            <a:cxnLst/>
            <a:rect l="l" t="t" r="r" b="b"/>
            <a:pathLst>
              <a:path w="3675940" h="3819469">
                <a:moveTo>
                  <a:pt x="127592" y="0"/>
                </a:moveTo>
                <a:lnTo>
                  <a:pt x="3548348" y="0"/>
                </a:lnTo>
                <a:cubicBezTo>
                  <a:pt x="3618815" y="0"/>
                  <a:pt x="3675940" y="57125"/>
                  <a:pt x="3675940" y="127592"/>
                </a:cubicBezTo>
                <a:lnTo>
                  <a:pt x="3675940" y="3691877"/>
                </a:lnTo>
                <a:cubicBezTo>
                  <a:pt x="3675940" y="3762344"/>
                  <a:pt x="3618815" y="3819469"/>
                  <a:pt x="3548348" y="3819469"/>
                </a:cubicBezTo>
                <a:lnTo>
                  <a:pt x="127592" y="3819469"/>
                </a:lnTo>
                <a:cubicBezTo>
                  <a:pt x="57125" y="3819469"/>
                  <a:pt x="0" y="3762344"/>
                  <a:pt x="0" y="3691877"/>
                </a:cubicBezTo>
                <a:lnTo>
                  <a:pt x="0" y="127592"/>
                </a:lnTo>
                <a:cubicBezTo>
                  <a:pt x="0" y="57172"/>
                  <a:pt x="57172" y="0"/>
                  <a:pt x="1275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394459" y="2097120"/>
            <a:ext cx="3277248" cy="28705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5" b="1" dirty="0">
                <a:solidFill>
                  <a:schemeClr val="bg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ENTERPRISE</a:t>
            </a:r>
            <a:endParaRPr lang="en-US" sz="1885" b="1" dirty="0">
              <a:solidFill>
                <a:schemeClr val="bg1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8334655" y="2447969"/>
            <a:ext cx="3396855" cy="4784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765" b="1" dirty="0">
                <a:solidFill>
                  <a:schemeClr val="bg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CUSTOM</a:t>
            </a:r>
            <a:endParaRPr lang="en-US" sz="3765" b="1" dirty="0">
              <a:solidFill>
                <a:schemeClr val="bg1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8414394" y="2990190"/>
            <a:ext cx="3237379" cy="2232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5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+ 1.5% GGR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278495" y="3642360"/>
            <a:ext cx="3453130" cy="470535"/>
          </a:xfrm>
          <a:prstGeom prst="rect">
            <a:avLst/>
          </a:prstGeom>
          <a:noFill/>
        </p:spPr>
        <p:txBody>
          <a:bodyPr wrap="square" lIns="0" tIns="0" rIns="0" bIns="0" rtlCol="0" anchor="t" anchorCtr="0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High-volume operators requiring dedicated support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8478184" y="4377638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7" name="Text 35"/>
          <p:cNvSpPr/>
          <p:nvPr/>
        </p:nvSpPr>
        <p:spPr>
          <a:xfrm>
            <a:off x="8709660" y="4345940"/>
            <a:ext cx="276669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Everything in Growth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478184" y="4664696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9" name="Text 37"/>
          <p:cNvSpPr/>
          <p:nvPr/>
        </p:nvSpPr>
        <p:spPr>
          <a:xfrm>
            <a:off x="8709660" y="4613910"/>
            <a:ext cx="2940685" cy="2025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Dedicated account manager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8478184" y="4951754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41" name="Text 39"/>
          <p:cNvSpPr/>
          <p:nvPr/>
        </p:nvSpPr>
        <p:spPr>
          <a:xfrm>
            <a:off x="8709660" y="4932045"/>
            <a:ext cx="2760345" cy="1593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Custom SLAs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8478184" y="5238812"/>
            <a:ext cx="111634" cy="127581"/>
          </a:xfrm>
          <a:custGeom>
            <a:avLst/>
            <a:gdLst/>
            <a:ahLst/>
            <a:cxnLst/>
            <a:rect l="l" t="t" r="r" b="b"/>
            <a:pathLst>
              <a:path w="111634" h="127581">
                <a:moveTo>
                  <a:pt x="108345" y="17468"/>
                </a:moveTo>
                <a:cubicBezTo>
                  <a:pt x="111908" y="20059"/>
                  <a:pt x="112705" y="25043"/>
                  <a:pt x="110114" y="28606"/>
                </a:cubicBezTo>
                <a:lnTo>
                  <a:pt x="46323" y="116318"/>
                </a:lnTo>
                <a:cubicBezTo>
                  <a:pt x="44953" y="118212"/>
                  <a:pt x="42834" y="119383"/>
                  <a:pt x="40492" y="119583"/>
                </a:cubicBezTo>
                <a:cubicBezTo>
                  <a:pt x="38150" y="119782"/>
                  <a:pt x="35882" y="118910"/>
                  <a:pt x="34238" y="117265"/>
                </a:cubicBezTo>
                <a:lnTo>
                  <a:pt x="2342" y="85370"/>
                </a:lnTo>
                <a:cubicBezTo>
                  <a:pt x="-772" y="82255"/>
                  <a:pt x="-772" y="77197"/>
                  <a:pt x="2342" y="74082"/>
                </a:cubicBezTo>
                <a:cubicBezTo>
                  <a:pt x="5457" y="70967"/>
                  <a:pt x="10516" y="70967"/>
                  <a:pt x="13630" y="74082"/>
                </a:cubicBezTo>
                <a:lnTo>
                  <a:pt x="38922" y="99374"/>
                </a:lnTo>
                <a:lnTo>
                  <a:pt x="97231" y="19212"/>
                </a:lnTo>
                <a:cubicBezTo>
                  <a:pt x="99822" y="15649"/>
                  <a:pt x="104806" y="14851"/>
                  <a:pt x="108369" y="17443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43" name="Text 41"/>
          <p:cNvSpPr/>
          <p:nvPr/>
        </p:nvSpPr>
        <p:spPr>
          <a:xfrm>
            <a:off x="8709660" y="5207000"/>
            <a:ext cx="2941320" cy="1676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White-label options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143000"/>
            <a:ext cx="5715000" cy="5715000"/>
          </a:xfrm>
          <a:custGeom>
            <a:avLst/>
            <a:gdLst/>
            <a:ahLst/>
            <a:cxnLst/>
            <a:rect l="l" t="t" r="r" b="b"/>
            <a:pathLst>
              <a:path w="5715000" h="5715000">
                <a:moveTo>
                  <a:pt x="2857500" y="0"/>
                </a:moveTo>
                <a:lnTo>
                  <a:pt x="2857500" y="0"/>
                </a:lnTo>
                <a:cubicBezTo>
                  <a:pt x="4434597" y="0"/>
                  <a:pt x="5715000" y="1280403"/>
                  <a:pt x="5715000" y="2857500"/>
                </a:cubicBezTo>
                <a:lnTo>
                  <a:pt x="5715000" y="2857500"/>
                </a:lnTo>
                <a:cubicBezTo>
                  <a:pt x="5715000" y="4434597"/>
                  <a:pt x="4434597" y="5715000"/>
                  <a:pt x="2857500" y="5715000"/>
                </a:cubicBezTo>
                <a:lnTo>
                  <a:pt x="2857500" y="5715000"/>
                </a:lnTo>
                <a:cubicBezTo>
                  <a:pt x="1280403" y="5715000"/>
                  <a:pt x="0" y="4434597"/>
                  <a:pt x="0" y="2857500"/>
                </a:cubicBezTo>
                <a:lnTo>
                  <a:pt x="0" y="2857500"/>
                </a:lnTo>
                <a:cubicBezTo>
                  <a:pt x="0" y="1280403"/>
                  <a:pt x="1280403" y="0"/>
                  <a:pt x="2857500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Development Roadmap 2026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2990850"/>
            <a:ext cx="11430000" cy="38100"/>
          </a:xfrm>
          <a:custGeom>
            <a:avLst/>
            <a:gdLst/>
            <a:ahLst/>
            <a:cxnLst/>
            <a:rect l="l" t="t" r="r" b="b"/>
            <a:pathLst>
              <a:path w="11430000" h="38100">
                <a:moveTo>
                  <a:pt x="0" y="0"/>
                </a:moveTo>
                <a:lnTo>
                  <a:pt x="11430000" y="0"/>
                </a:lnTo>
                <a:lnTo>
                  <a:pt x="11430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1E293B"/>
          </a:solidFill>
        </p:spPr>
      </p:sp>
      <p:sp>
        <p:nvSpPr>
          <p:cNvPr id="6" name="Shape 4"/>
          <p:cNvSpPr/>
          <p:nvPr/>
        </p:nvSpPr>
        <p:spPr>
          <a:xfrm>
            <a:off x="390525" y="1533525"/>
            <a:ext cx="2609850" cy="2343150"/>
          </a:xfrm>
          <a:custGeom>
            <a:avLst/>
            <a:gdLst/>
            <a:ahLst/>
            <a:cxnLst/>
            <a:rect l="l" t="t" r="r" b="b"/>
            <a:pathLst>
              <a:path w="2609850" h="2343150">
                <a:moveTo>
                  <a:pt x="152398" y="0"/>
                </a:moveTo>
                <a:lnTo>
                  <a:pt x="2457452" y="0"/>
                </a:lnTo>
                <a:cubicBezTo>
                  <a:pt x="2541619" y="0"/>
                  <a:pt x="2609850" y="68231"/>
                  <a:pt x="2609850" y="152398"/>
                </a:cubicBezTo>
                <a:lnTo>
                  <a:pt x="2609850" y="2190752"/>
                </a:lnTo>
                <a:cubicBezTo>
                  <a:pt x="2609850" y="2274919"/>
                  <a:pt x="2541619" y="2343150"/>
                  <a:pt x="24574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0F172A"/>
          </a:solidFill>
          <a:ln w="25400">
            <a:solidFill>
              <a:srgbClr val="3B82F6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1562100" y="3733800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50" y="0"/>
                </a:moveTo>
                <a:lnTo>
                  <a:pt x="133350" y="0"/>
                </a:lnTo>
                <a:cubicBezTo>
                  <a:pt x="206948" y="0"/>
                  <a:pt x="266700" y="59752"/>
                  <a:pt x="266700" y="133350"/>
                </a:cubicBezTo>
                <a:lnTo>
                  <a:pt x="266700" y="133350"/>
                </a:lnTo>
                <a:cubicBezTo>
                  <a:pt x="266700" y="206948"/>
                  <a:pt x="206948" y="266700"/>
                  <a:pt x="133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B82F6"/>
          </a:solidFill>
          <a:ln w="50800">
            <a:solidFill>
              <a:srgbClr val="050C1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435298" y="1771650"/>
            <a:ext cx="523875" cy="419100"/>
          </a:xfrm>
          <a:custGeom>
            <a:avLst/>
            <a:gdLst/>
            <a:ahLst/>
            <a:cxnLst/>
            <a:rect l="l" t="t" r="r" b="b"/>
            <a:pathLst>
              <a:path w="523875" h="419100">
                <a:moveTo>
                  <a:pt x="76201" y="0"/>
                </a:moveTo>
                <a:lnTo>
                  <a:pt x="447674" y="0"/>
                </a:lnTo>
                <a:cubicBezTo>
                  <a:pt x="489759" y="0"/>
                  <a:pt x="523875" y="34116"/>
                  <a:pt x="523875" y="76201"/>
                </a:cubicBezTo>
                <a:lnTo>
                  <a:pt x="523875" y="342899"/>
                </a:lnTo>
                <a:cubicBezTo>
                  <a:pt x="523875" y="384984"/>
                  <a:pt x="489759" y="419100"/>
                  <a:pt x="4476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1540073" y="1838325"/>
            <a:ext cx="310604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Q1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305050"/>
            <a:ext cx="2247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Core Build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0550" y="2762250"/>
            <a:ext cx="220980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Weeks 1-12: </a:t>
            </a:r>
            <a:r>
              <a:rPr lang="en-US" alt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RabbitMQ</a:t>
            </a: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, Provider Adapters (3), Payments (2), Fast Track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95102" y="3409950"/>
            <a:ext cx="800100" cy="228600"/>
          </a:xfrm>
          <a:custGeom>
            <a:avLst/>
            <a:gdLst/>
            <a:ahLst/>
            <a:cxnLst/>
            <a:rect l="l" t="t" r="r" b="b"/>
            <a:pathLst>
              <a:path w="800100" h="228600">
                <a:moveTo>
                  <a:pt x="114300" y="0"/>
                </a:moveTo>
                <a:lnTo>
                  <a:pt x="685800" y="0"/>
                </a:lnTo>
                <a:cubicBezTo>
                  <a:pt x="748884" y="0"/>
                  <a:pt x="800100" y="51216"/>
                  <a:pt x="800100" y="114300"/>
                </a:cubicBezTo>
                <a:lnTo>
                  <a:pt x="800100" y="114300"/>
                </a:lnTo>
                <a:cubicBezTo>
                  <a:pt x="800100" y="177384"/>
                  <a:pt x="748884" y="228600"/>
                  <a:pt x="6858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1295102" y="3409950"/>
            <a:ext cx="857250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B82F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Foundation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24225" y="2143125"/>
            <a:ext cx="2609850" cy="2343150"/>
          </a:xfrm>
          <a:custGeom>
            <a:avLst/>
            <a:gdLst/>
            <a:ahLst/>
            <a:cxnLst/>
            <a:rect l="l" t="t" r="r" b="b"/>
            <a:pathLst>
              <a:path w="2609850" h="2343150">
                <a:moveTo>
                  <a:pt x="152398" y="0"/>
                </a:moveTo>
                <a:lnTo>
                  <a:pt x="2457452" y="0"/>
                </a:lnTo>
                <a:cubicBezTo>
                  <a:pt x="2541619" y="0"/>
                  <a:pt x="2609850" y="68231"/>
                  <a:pt x="2609850" y="152398"/>
                </a:cubicBezTo>
                <a:lnTo>
                  <a:pt x="2609850" y="2190752"/>
                </a:lnTo>
                <a:cubicBezTo>
                  <a:pt x="2609850" y="2274919"/>
                  <a:pt x="2541619" y="2343150"/>
                  <a:pt x="24574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0F172A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95800" y="2019300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50" y="0"/>
                </a:moveTo>
                <a:lnTo>
                  <a:pt x="133350" y="0"/>
                </a:lnTo>
                <a:cubicBezTo>
                  <a:pt x="206948" y="0"/>
                  <a:pt x="266700" y="59752"/>
                  <a:pt x="266700" y="133350"/>
                </a:cubicBezTo>
                <a:lnTo>
                  <a:pt x="266700" y="133350"/>
                </a:lnTo>
                <a:cubicBezTo>
                  <a:pt x="266700" y="206948"/>
                  <a:pt x="206948" y="266700"/>
                  <a:pt x="133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10B981"/>
          </a:solidFill>
          <a:ln w="50800">
            <a:solidFill>
              <a:srgbClr val="050C1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351734" y="2381250"/>
            <a:ext cx="552450" cy="419100"/>
          </a:xfrm>
          <a:custGeom>
            <a:avLst/>
            <a:gdLst/>
            <a:ahLst/>
            <a:cxnLst/>
            <a:rect l="l" t="t" r="r" b="b"/>
            <a:pathLst>
              <a:path w="552450" h="419100">
                <a:moveTo>
                  <a:pt x="76201" y="0"/>
                </a:moveTo>
                <a:lnTo>
                  <a:pt x="476249" y="0"/>
                </a:lnTo>
                <a:cubicBezTo>
                  <a:pt x="518334" y="0"/>
                  <a:pt x="552450" y="34116"/>
                  <a:pt x="552450" y="76201"/>
                </a:cubicBezTo>
                <a:lnTo>
                  <a:pt x="552450" y="342899"/>
                </a:lnTo>
                <a:cubicBezTo>
                  <a:pt x="552450" y="384984"/>
                  <a:pt x="518334" y="419100"/>
                  <a:pt x="4762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4456509" y="2447925"/>
            <a:ext cx="345132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0B98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Q2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505200" y="2914650"/>
            <a:ext cx="2247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Launch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524250" y="3371850"/>
            <a:ext cx="220980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Weeks 13-18: Game Catalog API, Reference Frontend (React), SDK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314676" y="4019550"/>
            <a:ext cx="628650" cy="228600"/>
          </a:xfrm>
          <a:custGeom>
            <a:avLst/>
            <a:gdLst/>
            <a:ahLst/>
            <a:cxnLst/>
            <a:rect l="l" t="t" r="r" b="b"/>
            <a:pathLst>
              <a:path w="628650" h="228600">
                <a:moveTo>
                  <a:pt x="114300" y="0"/>
                </a:moveTo>
                <a:lnTo>
                  <a:pt x="514350" y="0"/>
                </a:lnTo>
                <a:cubicBezTo>
                  <a:pt x="577434" y="0"/>
                  <a:pt x="628650" y="51216"/>
                  <a:pt x="628650" y="114300"/>
                </a:cubicBezTo>
                <a:lnTo>
                  <a:pt x="628650" y="114300"/>
                </a:lnTo>
                <a:cubicBezTo>
                  <a:pt x="628650" y="177384"/>
                  <a:pt x="577434" y="228600"/>
                  <a:pt x="51435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21" name="Text 19"/>
          <p:cNvSpPr/>
          <p:nvPr/>
        </p:nvSpPr>
        <p:spPr>
          <a:xfrm>
            <a:off x="4314676" y="4019550"/>
            <a:ext cx="685800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0B98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Go-Live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57925" y="1533525"/>
            <a:ext cx="2609850" cy="2343150"/>
          </a:xfrm>
          <a:custGeom>
            <a:avLst/>
            <a:gdLst/>
            <a:ahLst/>
            <a:cxnLst/>
            <a:rect l="l" t="t" r="r" b="b"/>
            <a:pathLst>
              <a:path w="2609850" h="2343150">
                <a:moveTo>
                  <a:pt x="152398" y="0"/>
                </a:moveTo>
                <a:lnTo>
                  <a:pt x="2457452" y="0"/>
                </a:lnTo>
                <a:cubicBezTo>
                  <a:pt x="2541619" y="0"/>
                  <a:pt x="2609850" y="68231"/>
                  <a:pt x="2609850" y="152398"/>
                </a:cubicBezTo>
                <a:lnTo>
                  <a:pt x="2609850" y="2190752"/>
                </a:lnTo>
                <a:cubicBezTo>
                  <a:pt x="2609850" y="2274919"/>
                  <a:pt x="2541619" y="2343150"/>
                  <a:pt x="24574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0F172A"/>
          </a:solidFill>
          <a:ln w="25400">
            <a:solidFill>
              <a:srgbClr val="8B5CF6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7429500" y="3733800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50" y="0"/>
                </a:moveTo>
                <a:lnTo>
                  <a:pt x="133350" y="0"/>
                </a:lnTo>
                <a:cubicBezTo>
                  <a:pt x="206948" y="0"/>
                  <a:pt x="266700" y="59752"/>
                  <a:pt x="266700" y="133350"/>
                </a:cubicBezTo>
                <a:lnTo>
                  <a:pt x="266700" y="133350"/>
                </a:lnTo>
                <a:cubicBezTo>
                  <a:pt x="266700" y="206948"/>
                  <a:pt x="206948" y="266700"/>
                  <a:pt x="133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B5CF6"/>
          </a:solidFill>
          <a:ln w="50800">
            <a:solidFill>
              <a:srgbClr val="050C1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284690" y="1771650"/>
            <a:ext cx="552450" cy="419100"/>
          </a:xfrm>
          <a:custGeom>
            <a:avLst/>
            <a:gdLst/>
            <a:ahLst/>
            <a:cxnLst/>
            <a:rect l="l" t="t" r="r" b="b"/>
            <a:pathLst>
              <a:path w="552450" h="419100">
                <a:moveTo>
                  <a:pt x="76201" y="0"/>
                </a:moveTo>
                <a:lnTo>
                  <a:pt x="476249" y="0"/>
                </a:lnTo>
                <a:cubicBezTo>
                  <a:pt x="518334" y="0"/>
                  <a:pt x="552450" y="34116"/>
                  <a:pt x="552450" y="76201"/>
                </a:cubicBezTo>
                <a:lnTo>
                  <a:pt x="552450" y="342899"/>
                </a:lnTo>
                <a:cubicBezTo>
                  <a:pt x="552450" y="384984"/>
                  <a:pt x="518334" y="419100"/>
                  <a:pt x="4762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25" name="Text 23"/>
          <p:cNvSpPr/>
          <p:nvPr/>
        </p:nvSpPr>
        <p:spPr>
          <a:xfrm>
            <a:off x="7389465" y="1838325"/>
            <a:ext cx="346770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B5C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Q3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38900" y="2305050"/>
            <a:ext cx="2247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Beta &amp; Pilots</a:t>
            </a:r>
            <a:endParaRPr lang="en-US" sz="1800" b="1" dirty="0">
              <a:solidFill>
                <a:srgbClr val="FFFFFF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6457950" y="2762250"/>
            <a:ext cx="220980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Onboard 3 pilot operators, gather feedback, performance hardening</a:t>
            </a:r>
            <a:endParaRPr lang="en-US" sz="1200" dirty="0">
              <a:solidFill>
                <a:srgbClr val="94A3B8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184678" y="3409950"/>
            <a:ext cx="752475" cy="228600"/>
          </a:xfrm>
          <a:custGeom>
            <a:avLst/>
            <a:gdLst/>
            <a:ahLst/>
            <a:cxnLst/>
            <a:rect l="l" t="t" r="r" b="b"/>
            <a:pathLst>
              <a:path w="752475" h="228600">
                <a:moveTo>
                  <a:pt x="114300" y="0"/>
                </a:moveTo>
                <a:lnTo>
                  <a:pt x="638175" y="0"/>
                </a:lnTo>
                <a:cubicBezTo>
                  <a:pt x="701259" y="0"/>
                  <a:pt x="752475" y="51216"/>
                  <a:pt x="752475" y="114300"/>
                </a:cubicBezTo>
                <a:lnTo>
                  <a:pt x="752475" y="114300"/>
                </a:lnTo>
                <a:cubicBezTo>
                  <a:pt x="752475" y="177384"/>
                  <a:pt x="701259" y="228600"/>
                  <a:pt x="63817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29" name="Text 27"/>
          <p:cNvSpPr/>
          <p:nvPr/>
        </p:nvSpPr>
        <p:spPr>
          <a:xfrm>
            <a:off x="7184678" y="3409950"/>
            <a:ext cx="809625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B5CF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Innovation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191625" y="2143125"/>
            <a:ext cx="2609850" cy="2343150"/>
          </a:xfrm>
          <a:custGeom>
            <a:avLst/>
            <a:gdLst/>
            <a:ahLst/>
            <a:cxnLst/>
            <a:rect l="l" t="t" r="r" b="b"/>
            <a:pathLst>
              <a:path w="2609850" h="2343150">
                <a:moveTo>
                  <a:pt x="152398" y="0"/>
                </a:moveTo>
                <a:lnTo>
                  <a:pt x="2457452" y="0"/>
                </a:lnTo>
                <a:cubicBezTo>
                  <a:pt x="2541619" y="0"/>
                  <a:pt x="2609850" y="68231"/>
                  <a:pt x="2609850" y="152398"/>
                </a:cubicBezTo>
                <a:lnTo>
                  <a:pt x="2609850" y="2190752"/>
                </a:lnTo>
                <a:cubicBezTo>
                  <a:pt x="2609850" y="2274919"/>
                  <a:pt x="2541619" y="2343150"/>
                  <a:pt x="24574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0F172A"/>
          </a:solidFill>
          <a:ln w="25400">
            <a:solidFill>
              <a:srgbClr val="F59E0B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0363200" y="2019300"/>
            <a:ext cx="266700" cy="266700"/>
          </a:xfrm>
          <a:custGeom>
            <a:avLst/>
            <a:gdLst/>
            <a:ahLst/>
            <a:cxnLst/>
            <a:rect l="l" t="t" r="r" b="b"/>
            <a:pathLst>
              <a:path w="266700" h="266700">
                <a:moveTo>
                  <a:pt x="133350" y="0"/>
                </a:moveTo>
                <a:lnTo>
                  <a:pt x="133350" y="0"/>
                </a:lnTo>
                <a:cubicBezTo>
                  <a:pt x="206948" y="0"/>
                  <a:pt x="266700" y="59752"/>
                  <a:pt x="266700" y="133350"/>
                </a:cubicBezTo>
                <a:lnTo>
                  <a:pt x="266700" y="133350"/>
                </a:lnTo>
                <a:cubicBezTo>
                  <a:pt x="266700" y="206948"/>
                  <a:pt x="206948" y="266700"/>
                  <a:pt x="133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59E0B"/>
          </a:solidFill>
          <a:ln w="50800">
            <a:solidFill>
              <a:srgbClr val="050C1F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10218390" y="2381250"/>
            <a:ext cx="552450" cy="419100"/>
          </a:xfrm>
          <a:custGeom>
            <a:avLst/>
            <a:gdLst/>
            <a:ahLst/>
            <a:cxnLst/>
            <a:rect l="l" t="t" r="r" b="b"/>
            <a:pathLst>
              <a:path w="552450" h="419100">
                <a:moveTo>
                  <a:pt x="76201" y="0"/>
                </a:moveTo>
                <a:lnTo>
                  <a:pt x="476249" y="0"/>
                </a:lnTo>
                <a:cubicBezTo>
                  <a:pt x="518334" y="0"/>
                  <a:pt x="552450" y="34116"/>
                  <a:pt x="552450" y="76201"/>
                </a:cubicBezTo>
                <a:lnTo>
                  <a:pt x="552450" y="342899"/>
                </a:lnTo>
                <a:cubicBezTo>
                  <a:pt x="552450" y="384984"/>
                  <a:pt x="518334" y="419100"/>
                  <a:pt x="4762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33" name="Text 31"/>
          <p:cNvSpPr/>
          <p:nvPr/>
        </p:nvSpPr>
        <p:spPr>
          <a:xfrm>
            <a:off x="10323165" y="2447925"/>
            <a:ext cx="346621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9E0B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Q4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372600" y="2914650"/>
            <a:ext cx="2247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Scale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391650" y="3371850"/>
            <a:ext cx="220980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Post-Launch: More Providers, ML Upgrade, Certifications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115252" y="4019550"/>
            <a:ext cx="762000" cy="228600"/>
          </a:xfrm>
          <a:custGeom>
            <a:avLst/>
            <a:gdLst/>
            <a:ahLst/>
            <a:cxnLst/>
            <a:rect l="l" t="t" r="r" b="b"/>
            <a:pathLst>
              <a:path w="762000" h="228600">
                <a:moveTo>
                  <a:pt x="114300" y="0"/>
                </a:moveTo>
                <a:lnTo>
                  <a:pt x="647700" y="0"/>
                </a:lnTo>
                <a:cubicBezTo>
                  <a:pt x="710784" y="0"/>
                  <a:pt x="762000" y="51216"/>
                  <a:pt x="762000" y="114300"/>
                </a:cubicBezTo>
                <a:lnTo>
                  <a:pt x="762000" y="114300"/>
                </a:lnTo>
                <a:cubicBezTo>
                  <a:pt x="762000" y="177384"/>
                  <a:pt x="710784" y="228600"/>
                  <a:pt x="6477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37" name="Text 35"/>
          <p:cNvSpPr/>
          <p:nvPr/>
        </p:nvSpPr>
        <p:spPr>
          <a:xfrm>
            <a:off x="10115252" y="4019550"/>
            <a:ext cx="819150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59E0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Expansion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5763" y="4881563"/>
            <a:ext cx="3648075" cy="1285875"/>
          </a:xfrm>
          <a:custGeom>
            <a:avLst/>
            <a:gdLst/>
            <a:ahLst/>
            <a:cxnLst/>
            <a:rect l="l" t="t" r="r" b="b"/>
            <a:pathLst>
              <a:path w="3648075" h="1285875">
                <a:moveTo>
                  <a:pt x="114301" y="0"/>
                </a:moveTo>
                <a:lnTo>
                  <a:pt x="3533774" y="0"/>
                </a:lnTo>
                <a:cubicBezTo>
                  <a:pt x="3596901" y="0"/>
                  <a:pt x="3648075" y="51174"/>
                  <a:pt x="3648075" y="114301"/>
                </a:cubicBezTo>
                <a:lnTo>
                  <a:pt x="3648075" y="1171574"/>
                </a:lnTo>
                <a:cubicBezTo>
                  <a:pt x="3648075" y="1234701"/>
                  <a:pt x="3596901" y="1285875"/>
                  <a:pt x="3533774" y="1285875"/>
                </a:cubicBezTo>
                <a:lnTo>
                  <a:pt x="114301" y="1285875"/>
                </a:lnTo>
                <a:cubicBezTo>
                  <a:pt x="51174" y="1285875"/>
                  <a:pt x="0" y="1234701"/>
                  <a:pt x="0" y="117157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2069306" y="50768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1438" y="178594"/>
                </a:moveTo>
                <a:lnTo>
                  <a:pt x="13674" y="178594"/>
                </a:lnTo>
                <a:cubicBezTo>
                  <a:pt x="-223" y="178594"/>
                  <a:pt x="-8762" y="163469"/>
                  <a:pt x="-1619" y="151526"/>
                </a:cubicBezTo>
                <a:lnTo>
                  <a:pt x="27905" y="102301"/>
                </a:lnTo>
                <a:cubicBezTo>
                  <a:pt x="32761" y="94208"/>
                  <a:pt x="41467" y="89297"/>
                  <a:pt x="50899" y="89297"/>
                </a:cubicBezTo>
                <a:lnTo>
                  <a:pt x="103919" y="89297"/>
                </a:lnTo>
                <a:cubicBezTo>
                  <a:pt x="146391" y="17357"/>
                  <a:pt x="209736" y="13729"/>
                  <a:pt x="252096" y="19924"/>
                </a:cubicBezTo>
                <a:cubicBezTo>
                  <a:pt x="259240" y="20985"/>
                  <a:pt x="264821" y="26566"/>
                  <a:pt x="265826" y="33654"/>
                </a:cubicBezTo>
                <a:cubicBezTo>
                  <a:pt x="272021" y="76014"/>
                  <a:pt x="268393" y="139359"/>
                  <a:pt x="196453" y="181831"/>
                </a:cubicBezTo>
                <a:lnTo>
                  <a:pt x="196453" y="234851"/>
                </a:lnTo>
                <a:cubicBezTo>
                  <a:pt x="196453" y="244283"/>
                  <a:pt x="191542" y="252989"/>
                  <a:pt x="183449" y="257845"/>
                </a:cubicBezTo>
                <a:lnTo>
                  <a:pt x="134224" y="287369"/>
                </a:lnTo>
                <a:cubicBezTo>
                  <a:pt x="122337" y="294512"/>
                  <a:pt x="107156" y="285917"/>
                  <a:pt x="107156" y="272076"/>
                </a:cubicBezTo>
                <a:lnTo>
                  <a:pt x="107156" y="214313"/>
                </a:lnTo>
                <a:cubicBezTo>
                  <a:pt x="107156" y="194611"/>
                  <a:pt x="91139" y="178594"/>
                  <a:pt x="71438" y="178594"/>
                </a:cubicBezTo>
                <a:lnTo>
                  <a:pt x="71382" y="178594"/>
                </a:lnTo>
                <a:close/>
                <a:moveTo>
                  <a:pt x="223242" y="89297"/>
                </a:moveTo>
                <a:cubicBezTo>
                  <a:pt x="223242" y="74512"/>
                  <a:pt x="211238" y="62508"/>
                  <a:pt x="196453" y="62508"/>
                </a:cubicBezTo>
                <a:cubicBezTo>
                  <a:pt x="181668" y="62508"/>
                  <a:pt x="169664" y="74512"/>
                  <a:pt x="169664" y="89297"/>
                </a:cubicBezTo>
                <a:cubicBezTo>
                  <a:pt x="169664" y="104082"/>
                  <a:pt x="181668" y="116086"/>
                  <a:pt x="196453" y="116086"/>
                </a:cubicBezTo>
                <a:cubicBezTo>
                  <a:pt x="211238" y="116086"/>
                  <a:pt x="223242" y="104082"/>
                  <a:pt x="223242" y="89297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40" name="Text 38"/>
          <p:cNvSpPr/>
          <p:nvPr/>
        </p:nvSpPr>
        <p:spPr>
          <a:xfrm>
            <a:off x="538163" y="5476875"/>
            <a:ext cx="33432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48-Hour Launch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42925" y="5743575"/>
            <a:ext cx="3333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2-week launch using reference frontend + your branding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71963" y="4881563"/>
            <a:ext cx="3648075" cy="1285875"/>
          </a:xfrm>
          <a:custGeom>
            <a:avLst/>
            <a:gdLst/>
            <a:ahLst/>
            <a:cxnLst/>
            <a:rect l="l" t="t" r="r" b="b"/>
            <a:pathLst>
              <a:path w="3648075" h="1285875">
                <a:moveTo>
                  <a:pt x="114301" y="0"/>
                </a:moveTo>
                <a:lnTo>
                  <a:pt x="3533774" y="0"/>
                </a:lnTo>
                <a:cubicBezTo>
                  <a:pt x="3596901" y="0"/>
                  <a:pt x="3648075" y="51174"/>
                  <a:pt x="3648075" y="114301"/>
                </a:cubicBezTo>
                <a:lnTo>
                  <a:pt x="3648075" y="1171574"/>
                </a:lnTo>
                <a:cubicBezTo>
                  <a:pt x="3648075" y="1234701"/>
                  <a:pt x="3596901" y="1285875"/>
                  <a:pt x="3533774" y="1285875"/>
                </a:cubicBezTo>
                <a:lnTo>
                  <a:pt x="114301" y="1285875"/>
                </a:lnTo>
                <a:cubicBezTo>
                  <a:pt x="51174" y="1285875"/>
                  <a:pt x="0" y="1234701"/>
                  <a:pt x="0" y="117157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955506" y="50768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4" name="Text 42"/>
          <p:cNvSpPr/>
          <p:nvPr/>
        </p:nvSpPr>
        <p:spPr>
          <a:xfrm>
            <a:off x="4424363" y="5476875"/>
            <a:ext cx="33432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Global Ready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429125" y="5743575"/>
            <a:ext cx="3333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Multi-jurisdiction support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58163" y="4881563"/>
            <a:ext cx="3648075" cy="1285875"/>
          </a:xfrm>
          <a:custGeom>
            <a:avLst/>
            <a:gdLst/>
            <a:ahLst/>
            <a:cxnLst/>
            <a:rect l="l" t="t" r="r" b="b"/>
            <a:pathLst>
              <a:path w="3648075" h="1285875">
                <a:moveTo>
                  <a:pt x="114301" y="0"/>
                </a:moveTo>
                <a:lnTo>
                  <a:pt x="3533774" y="0"/>
                </a:lnTo>
                <a:cubicBezTo>
                  <a:pt x="3596901" y="0"/>
                  <a:pt x="3648075" y="51174"/>
                  <a:pt x="3648075" y="114301"/>
                </a:cubicBezTo>
                <a:lnTo>
                  <a:pt x="3648075" y="1171574"/>
                </a:lnTo>
                <a:cubicBezTo>
                  <a:pt x="3648075" y="1234701"/>
                  <a:pt x="3596901" y="1285875"/>
                  <a:pt x="3533774" y="1285875"/>
                </a:cubicBezTo>
                <a:lnTo>
                  <a:pt x="114301" y="1285875"/>
                </a:lnTo>
                <a:cubicBezTo>
                  <a:pt x="51174" y="1285875"/>
                  <a:pt x="0" y="1234701"/>
                  <a:pt x="0" y="117157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8B5CF6">
                <a:alpha val="2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9805988" y="50768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0" y="142875"/>
                </a:moveTo>
                <a:cubicBezTo>
                  <a:pt x="0" y="93538"/>
                  <a:pt x="39960" y="53578"/>
                  <a:pt x="89297" y="53578"/>
                </a:cubicBezTo>
                <a:cubicBezTo>
                  <a:pt x="117425" y="53578"/>
                  <a:pt x="143880" y="66805"/>
                  <a:pt x="160734" y="89297"/>
                </a:cubicBezTo>
                <a:lnTo>
                  <a:pt x="178594" y="113128"/>
                </a:lnTo>
                <a:lnTo>
                  <a:pt x="196453" y="89297"/>
                </a:lnTo>
                <a:cubicBezTo>
                  <a:pt x="213308" y="66805"/>
                  <a:pt x="239762" y="53578"/>
                  <a:pt x="267891" y="53578"/>
                </a:cubicBezTo>
                <a:cubicBezTo>
                  <a:pt x="317227" y="53578"/>
                  <a:pt x="357188" y="93538"/>
                  <a:pt x="357188" y="142875"/>
                </a:cubicBezTo>
                <a:cubicBezTo>
                  <a:pt x="357188" y="192212"/>
                  <a:pt x="317227" y="232172"/>
                  <a:pt x="267891" y="232172"/>
                </a:cubicBezTo>
                <a:cubicBezTo>
                  <a:pt x="239762" y="232172"/>
                  <a:pt x="213308" y="218945"/>
                  <a:pt x="196453" y="196453"/>
                </a:cubicBezTo>
                <a:lnTo>
                  <a:pt x="178594" y="172622"/>
                </a:lnTo>
                <a:lnTo>
                  <a:pt x="160734" y="196453"/>
                </a:lnTo>
                <a:cubicBezTo>
                  <a:pt x="143880" y="218945"/>
                  <a:pt x="117425" y="232172"/>
                  <a:pt x="89297" y="232172"/>
                </a:cubicBezTo>
                <a:cubicBezTo>
                  <a:pt x="39960" y="232172"/>
                  <a:pt x="0" y="192212"/>
                  <a:pt x="0" y="142875"/>
                </a:cubicBezTo>
                <a:close/>
                <a:moveTo>
                  <a:pt x="156270" y="142875"/>
                </a:moveTo>
                <a:lnTo>
                  <a:pt x="132159" y="110728"/>
                </a:lnTo>
                <a:cubicBezTo>
                  <a:pt x="122058" y="97222"/>
                  <a:pt x="106152" y="89297"/>
                  <a:pt x="89297" y="89297"/>
                </a:cubicBezTo>
                <a:cubicBezTo>
                  <a:pt x="59717" y="89297"/>
                  <a:pt x="35719" y="113295"/>
                  <a:pt x="35719" y="142875"/>
                </a:cubicBezTo>
                <a:cubicBezTo>
                  <a:pt x="35719" y="172455"/>
                  <a:pt x="59717" y="196453"/>
                  <a:pt x="89297" y="196453"/>
                </a:cubicBezTo>
                <a:cubicBezTo>
                  <a:pt x="106152" y="196453"/>
                  <a:pt x="122058" y="188528"/>
                  <a:pt x="132159" y="175022"/>
                </a:cubicBezTo>
                <a:lnTo>
                  <a:pt x="156270" y="142875"/>
                </a:lnTo>
                <a:close/>
                <a:moveTo>
                  <a:pt x="200918" y="142875"/>
                </a:moveTo>
                <a:lnTo>
                  <a:pt x="225028" y="175022"/>
                </a:lnTo>
                <a:cubicBezTo>
                  <a:pt x="235130" y="188528"/>
                  <a:pt x="251036" y="196453"/>
                  <a:pt x="267891" y="196453"/>
                </a:cubicBezTo>
                <a:cubicBezTo>
                  <a:pt x="297470" y="196453"/>
                  <a:pt x="321469" y="172455"/>
                  <a:pt x="321469" y="142875"/>
                </a:cubicBezTo>
                <a:cubicBezTo>
                  <a:pt x="321469" y="113295"/>
                  <a:pt x="297470" y="89297"/>
                  <a:pt x="267891" y="89297"/>
                </a:cubicBezTo>
                <a:cubicBezTo>
                  <a:pt x="251036" y="89297"/>
                  <a:pt x="235130" y="97222"/>
                  <a:pt x="225028" y="110728"/>
                </a:cubicBezTo>
                <a:lnTo>
                  <a:pt x="200918" y="142875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48" name="Text 46"/>
          <p:cNvSpPr/>
          <p:nvPr/>
        </p:nvSpPr>
        <p:spPr>
          <a:xfrm>
            <a:off x="8310562" y="5476875"/>
            <a:ext cx="33432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Continuous Updates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15325" y="5743575"/>
            <a:ext cx="3333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Monthly feature releases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a471c54bdad4296eebb64f62fd41582138a35a2e.jpg"/>
          <p:cNvPicPr>
            <a:picLocks noChangeAspect="1"/>
          </p:cNvPicPr>
          <p:nvPr/>
        </p:nvPicPr>
        <p:blipFill>
          <a:blip r:embed="rId1">
            <a:alphaModFix amt="20000"/>
          </a:blip>
          <a:srcRect t="18" b="18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0C1F">
                  <a:alpha val="95000"/>
                </a:srgbClr>
              </a:gs>
              <a:gs pos="50000">
                <a:srgbClr val="050C1F">
                  <a:alpha val="90000"/>
                </a:srgbClr>
              </a:gs>
              <a:gs pos="100000">
                <a:srgbClr val="3B82F6">
                  <a:alpha val="20000"/>
                </a:srgbClr>
              </a:gs>
            </a:gsLst>
            <a:lin ang="2700000" scaled="1"/>
          </a:gradFill>
        </p:spPr>
      </p:sp>
      <p:sp>
        <p:nvSpPr>
          <p:cNvPr id="4" name="Text 1"/>
          <p:cNvSpPr/>
          <p:nvPr/>
        </p:nvSpPr>
        <p:spPr>
          <a:xfrm>
            <a:off x="3072557" y="1520428"/>
            <a:ext cx="6048375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2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Questions?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229719" y="2663428"/>
            <a:ext cx="5734050" cy="4667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2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Secure your </a:t>
            </a:r>
            <a:r>
              <a:rPr lang="en-US" sz="225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48-hour launch advantage</a:t>
            </a:r>
            <a:r>
              <a:rPr lang="en-US" sz="22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today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885134" y="347067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28575"/>
                </a:moveTo>
                <a:cubicBezTo>
                  <a:pt x="9599" y="28575"/>
                  <a:pt x="0" y="38174"/>
                  <a:pt x="0" y="50006"/>
                </a:cubicBezTo>
                <a:cubicBezTo>
                  <a:pt x="0" y="56748"/>
                  <a:pt x="3170" y="63088"/>
                  <a:pt x="8573" y="67151"/>
                </a:cubicBezTo>
                <a:lnTo>
                  <a:pt x="101441" y="136803"/>
                </a:lnTo>
                <a:cubicBezTo>
                  <a:pt x="109076" y="142518"/>
                  <a:pt x="119524" y="142518"/>
                  <a:pt x="127159" y="136803"/>
                </a:cubicBezTo>
                <a:lnTo>
                  <a:pt x="220028" y="67151"/>
                </a:lnTo>
                <a:cubicBezTo>
                  <a:pt x="225430" y="63088"/>
                  <a:pt x="228600" y="56748"/>
                  <a:pt x="228600" y="50006"/>
                </a:cubicBezTo>
                <a:cubicBezTo>
                  <a:pt x="228600" y="38174"/>
                  <a:pt x="219001" y="28575"/>
                  <a:pt x="207169" y="28575"/>
                </a:cubicBezTo>
                <a:lnTo>
                  <a:pt x="21431" y="28575"/>
                </a:lnTo>
                <a:close/>
                <a:moveTo>
                  <a:pt x="0" y="87511"/>
                </a:moveTo>
                <a:lnTo>
                  <a:pt x="0" y="171450"/>
                </a:lnTo>
                <a:cubicBezTo>
                  <a:pt x="0" y="187211"/>
                  <a:pt x="12814" y="200025"/>
                  <a:pt x="28575" y="200025"/>
                </a:cubicBezTo>
                <a:lnTo>
                  <a:pt x="200025" y="200025"/>
                </a:lnTo>
                <a:cubicBezTo>
                  <a:pt x="215786" y="200025"/>
                  <a:pt x="228600" y="187211"/>
                  <a:pt x="228600" y="171450"/>
                </a:cubicBezTo>
                <a:lnTo>
                  <a:pt x="228600" y="87511"/>
                </a:lnTo>
                <a:lnTo>
                  <a:pt x="140018" y="153948"/>
                </a:lnTo>
                <a:cubicBezTo>
                  <a:pt x="124792" y="165378"/>
                  <a:pt x="103808" y="165378"/>
                  <a:pt x="88583" y="153948"/>
                </a:cubicBezTo>
                <a:lnTo>
                  <a:pt x="0" y="87511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7" name="Text 4"/>
          <p:cNvSpPr/>
          <p:nvPr/>
        </p:nvSpPr>
        <p:spPr>
          <a:xfrm>
            <a:off x="5237559" y="3432572"/>
            <a:ext cx="21526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contact@neostrike.io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28158" y="392787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9" name="Text 6"/>
          <p:cNvSpPr/>
          <p:nvPr/>
        </p:nvSpPr>
        <p:spPr>
          <a:xfrm>
            <a:off x="5380583" y="3889772"/>
            <a:ext cx="186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www.neostrike.io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678412" y="4651772"/>
            <a:ext cx="2838450" cy="685800"/>
          </a:xfrm>
          <a:custGeom>
            <a:avLst/>
            <a:gdLst/>
            <a:ahLst/>
            <a:cxnLst/>
            <a:rect l="l" t="t" r="r" b="b"/>
            <a:pathLst>
              <a:path w="2838450" h="685800">
                <a:moveTo>
                  <a:pt x="342900" y="0"/>
                </a:moveTo>
                <a:lnTo>
                  <a:pt x="2495550" y="0"/>
                </a:lnTo>
                <a:cubicBezTo>
                  <a:pt x="2684802" y="0"/>
                  <a:pt x="2838450" y="153648"/>
                  <a:pt x="2838450" y="342900"/>
                </a:cubicBezTo>
                <a:lnTo>
                  <a:pt x="2838450" y="342900"/>
                </a:lnTo>
                <a:cubicBezTo>
                  <a:pt x="2838450" y="532152"/>
                  <a:pt x="2684802" y="685800"/>
                  <a:pt x="2495550" y="685800"/>
                </a:cubicBezTo>
                <a:lnTo>
                  <a:pt x="342900" y="685800"/>
                </a:lnTo>
                <a:cubicBezTo>
                  <a:pt x="153648" y="685800"/>
                  <a:pt x="0" y="532152"/>
                  <a:pt x="0" y="342900"/>
                </a:cubicBezTo>
                <a:lnTo>
                  <a:pt x="0" y="342900"/>
                </a:lnTo>
                <a:cubicBezTo>
                  <a:pt x="0" y="153648"/>
                  <a:pt x="153648" y="0"/>
                  <a:pt x="3429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B82F6"/>
              </a:gs>
              <a:gs pos="100000">
                <a:srgbClr val="10B981"/>
              </a:gs>
            </a:gsLst>
            <a:lin ang="0" scaled="1"/>
          </a:gradFill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5002262" y="4842272"/>
            <a:ext cx="21907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kern="0" spc="90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LIVE IN 48 HOURS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29500" y="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2381250" y="0"/>
                </a:moveTo>
                <a:lnTo>
                  <a:pt x="2381250" y="0"/>
                </a:lnTo>
                <a:cubicBezTo>
                  <a:pt x="3695498" y="0"/>
                  <a:pt x="4762500" y="1067002"/>
                  <a:pt x="4762500" y="2381250"/>
                </a:cubicBezTo>
                <a:lnTo>
                  <a:pt x="4762500" y="2381250"/>
                </a:lnTo>
                <a:cubicBezTo>
                  <a:pt x="4762500" y="3695498"/>
                  <a:pt x="3695498" y="4762500"/>
                  <a:pt x="2381250" y="4762500"/>
                </a:cubicBezTo>
                <a:lnTo>
                  <a:pt x="2381250" y="4762500"/>
                </a:lnTo>
                <a:cubicBezTo>
                  <a:pt x="1067002" y="4762500"/>
                  <a:pt x="0" y="3695498"/>
                  <a:pt x="0" y="2381250"/>
                </a:cubicBezTo>
                <a:lnTo>
                  <a:pt x="0" y="2381250"/>
                </a:lnTo>
                <a:cubicBezTo>
                  <a:pt x="0" y="1067002"/>
                  <a:pt x="1067002" y="0"/>
                  <a:pt x="2381250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The 6-Week Development Gap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147763"/>
            <a:ext cx="5514975" cy="5324475"/>
          </a:xfrm>
          <a:custGeom>
            <a:avLst/>
            <a:gdLst/>
            <a:ahLst/>
            <a:cxnLst/>
            <a:rect l="l" t="t" r="r" b="b"/>
            <a:pathLst>
              <a:path w="5514975" h="5324475">
                <a:moveTo>
                  <a:pt x="152386" y="0"/>
                </a:moveTo>
                <a:lnTo>
                  <a:pt x="5362589" y="0"/>
                </a:lnTo>
                <a:cubicBezTo>
                  <a:pt x="5446749" y="0"/>
                  <a:pt x="5514975" y="68226"/>
                  <a:pt x="5514975" y="152386"/>
                </a:cubicBezTo>
                <a:lnTo>
                  <a:pt x="5514975" y="5172089"/>
                </a:lnTo>
                <a:cubicBezTo>
                  <a:pt x="5514975" y="5256249"/>
                  <a:pt x="5446749" y="5324475"/>
                  <a:pt x="5362589" y="5324475"/>
                </a:cubicBezTo>
                <a:lnTo>
                  <a:pt x="152386" y="5324475"/>
                </a:lnTo>
                <a:cubicBezTo>
                  <a:pt x="68226" y="5324475"/>
                  <a:pt x="0" y="5256249"/>
                  <a:pt x="0" y="5172089"/>
                </a:cubicBezTo>
                <a:lnTo>
                  <a:pt x="0" y="152386"/>
                </a:lnTo>
                <a:cubicBezTo>
                  <a:pt x="0" y="68282"/>
                  <a:pt x="68282" y="0"/>
                  <a:pt x="152386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9532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847725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EF4444"/>
          </a:solidFill>
        </p:spPr>
      </p:sp>
      <p:sp>
        <p:nvSpPr>
          <p:cNvPr id="8" name="Text 6"/>
          <p:cNvSpPr/>
          <p:nvPr/>
        </p:nvSpPr>
        <p:spPr>
          <a:xfrm>
            <a:off x="1381125" y="1552575"/>
            <a:ext cx="1943100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5325" y="2219325"/>
            <a:ext cx="4991100" cy="619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founders waste 6-8 weeks building game provider adapters, wallet UIs, game lobbies, and payment flows from scratch.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95325" y="314801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F4444"/>
          </a:solidFill>
        </p:spPr>
      </p:sp>
      <p:sp>
        <p:nvSpPr>
          <p:cNvPr id="11" name="Text 9"/>
          <p:cNvSpPr/>
          <p:nvPr/>
        </p:nvSpPr>
        <p:spPr>
          <a:xfrm>
            <a:off x="962025" y="3067050"/>
            <a:ext cx="4377690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Dev cycle: 		</a:t>
            </a:r>
            <a:r>
              <a:rPr lang="en-US" sz="1500" b="1" dirty="0">
                <a:solidFill>
                  <a:srgbClr val="EF4444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6-8 Weeks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95325" y="357663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F4444"/>
          </a:solidFill>
        </p:spPr>
      </p:sp>
      <p:sp>
        <p:nvSpPr>
          <p:cNvPr id="13" name="Text 11"/>
          <p:cNvSpPr/>
          <p:nvPr/>
        </p:nvSpPr>
        <p:spPr>
          <a:xfrm>
            <a:off x="962025" y="3495675"/>
            <a:ext cx="4354830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Sunk costs: 		</a:t>
            </a:r>
            <a:r>
              <a:rPr lang="en-US" sz="1500" b="1" dirty="0">
                <a:solidFill>
                  <a:srgbClr val="EF4444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€50K-€100K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95325" y="400526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F4444"/>
          </a:solidFill>
        </p:spPr>
      </p:sp>
      <p:sp>
        <p:nvSpPr>
          <p:cNvPr id="15" name="Text 13"/>
          <p:cNvSpPr/>
          <p:nvPr/>
        </p:nvSpPr>
        <p:spPr>
          <a:xfrm>
            <a:off x="962025" y="3924300"/>
            <a:ext cx="4886325" cy="276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FT Sync:		</a:t>
            </a:r>
            <a:r>
              <a:rPr lang="en-US" sz="1500" b="1" dirty="0">
                <a:solidFill>
                  <a:srgbClr val="EF4444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8-12 Weeks</a:t>
            </a: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dedicated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95325" y="44291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F4444"/>
          </a:solidFill>
        </p:spPr>
      </p:sp>
      <p:sp>
        <p:nvSpPr>
          <p:cNvPr id="17" name="Text 15"/>
          <p:cNvSpPr/>
          <p:nvPr/>
        </p:nvSpPr>
        <p:spPr>
          <a:xfrm>
            <a:off x="962025" y="4352925"/>
            <a:ext cx="47244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Risk: 		Legacy "afterthought" CRM sync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91263" y="1147763"/>
            <a:ext cx="5514975" cy="5324475"/>
          </a:xfrm>
          <a:custGeom>
            <a:avLst/>
            <a:gdLst/>
            <a:ahLst/>
            <a:cxnLst/>
            <a:rect l="l" t="t" r="r" b="b"/>
            <a:pathLst>
              <a:path w="5514975" h="5324475">
                <a:moveTo>
                  <a:pt x="152386" y="0"/>
                </a:moveTo>
                <a:lnTo>
                  <a:pt x="5362589" y="0"/>
                </a:lnTo>
                <a:cubicBezTo>
                  <a:pt x="5446749" y="0"/>
                  <a:pt x="5514975" y="68226"/>
                  <a:pt x="5514975" y="152386"/>
                </a:cubicBezTo>
                <a:lnTo>
                  <a:pt x="5514975" y="5172089"/>
                </a:lnTo>
                <a:cubicBezTo>
                  <a:pt x="5514975" y="5256249"/>
                  <a:pt x="5446749" y="5324475"/>
                  <a:pt x="5362589" y="5324475"/>
                </a:cubicBezTo>
                <a:lnTo>
                  <a:pt x="152386" y="5324475"/>
                </a:lnTo>
                <a:cubicBezTo>
                  <a:pt x="68226" y="5324475"/>
                  <a:pt x="0" y="5256249"/>
                  <a:pt x="0" y="5172089"/>
                </a:cubicBezTo>
                <a:lnTo>
                  <a:pt x="0" y="152386"/>
                </a:lnTo>
                <a:cubicBezTo>
                  <a:pt x="0" y="68282"/>
                  <a:pt x="68282" y="0"/>
                  <a:pt x="152386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60082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6753225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63949" y="184175"/>
                </a:moveTo>
                <a:lnTo>
                  <a:pt x="44425" y="64651"/>
                </a:lnTo>
                <a:cubicBezTo>
                  <a:pt x="34424" y="78671"/>
                  <a:pt x="28575" y="95816"/>
                  <a:pt x="28575" y="114300"/>
                </a:cubicBezTo>
                <a:cubicBezTo>
                  <a:pt x="28575" y="161627"/>
                  <a:pt x="66973" y="200025"/>
                  <a:pt x="114300" y="200025"/>
                </a:cubicBezTo>
                <a:cubicBezTo>
                  <a:pt x="132829" y="200025"/>
                  <a:pt x="149974" y="194176"/>
                  <a:pt x="163949" y="184175"/>
                </a:cubicBezTo>
                <a:close/>
                <a:moveTo>
                  <a:pt x="184175" y="163949"/>
                </a:moveTo>
                <a:cubicBezTo>
                  <a:pt x="194176" y="149929"/>
                  <a:pt x="200025" y="132784"/>
                  <a:pt x="200025" y="114300"/>
                </a:cubicBezTo>
                <a:cubicBezTo>
                  <a:pt x="200025" y="66973"/>
                  <a:pt x="161627" y="28575"/>
                  <a:pt x="114300" y="28575"/>
                </a:cubicBezTo>
                <a:cubicBezTo>
                  <a:pt x="95771" y="28575"/>
                  <a:pt x="78626" y="34424"/>
                  <a:pt x="64651" y="44425"/>
                </a:cubicBezTo>
                <a:lnTo>
                  <a:pt x="184175" y="163949"/>
                </a:ln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21" name="Text 19"/>
          <p:cNvSpPr/>
          <p:nvPr/>
        </p:nvSpPr>
        <p:spPr>
          <a:xfrm>
            <a:off x="7286625" y="1552575"/>
            <a:ext cx="2143125" cy="34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The Market Gap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600825" y="2219325"/>
            <a:ext cx="4991100" cy="619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Aggregators lock you into their contracts. Generic tools can't handle real-time gaming requirements.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00825" y="31432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24" name="Text 22"/>
          <p:cNvSpPr/>
          <p:nvPr/>
        </p:nvSpPr>
        <p:spPr>
          <a:xfrm>
            <a:off x="6867525" y="3067050"/>
            <a:ext cx="35623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Rigid White-Label stacks with limited flexibility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600825" y="35623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26" name="Text 24"/>
          <p:cNvSpPr/>
          <p:nvPr/>
        </p:nvSpPr>
        <p:spPr>
          <a:xfrm>
            <a:off x="6867525" y="3486150"/>
            <a:ext cx="41433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Slow real-time data sync affecting player experience</a:t>
            </a:r>
            <a:endParaRPr lang="en-US" sz="135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6600825" y="39814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28" name="Text 26"/>
          <p:cNvSpPr/>
          <p:nvPr/>
        </p:nvSpPr>
        <p:spPr>
          <a:xfrm>
            <a:off x="6867525" y="3905250"/>
            <a:ext cx="39814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No native Fast Track support requiring custom builds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05588" y="4405313"/>
            <a:ext cx="4886325" cy="771525"/>
          </a:xfrm>
          <a:custGeom>
            <a:avLst/>
            <a:gdLst/>
            <a:ahLst/>
            <a:cxnLst/>
            <a:rect l="l" t="t" r="r" b="b"/>
            <a:pathLst>
              <a:path w="4886325" h="771525">
                <a:moveTo>
                  <a:pt x="114301" y="0"/>
                </a:moveTo>
                <a:lnTo>
                  <a:pt x="4772024" y="0"/>
                </a:lnTo>
                <a:cubicBezTo>
                  <a:pt x="4835151" y="0"/>
                  <a:pt x="4886325" y="51174"/>
                  <a:pt x="4886325" y="114301"/>
                </a:cubicBezTo>
                <a:lnTo>
                  <a:pt x="4886325" y="657224"/>
                </a:lnTo>
                <a:cubicBezTo>
                  <a:pt x="4886325" y="720351"/>
                  <a:pt x="4835151" y="771525"/>
                  <a:pt x="4772024" y="771525"/>
                </a:cubicBezTo>
                <a:lnTo>
                  <a:pt x="114301" y="771525"/>
                </a:lnTo>
                <a:cubicBezTo>
                  <a:pt x="51174" y="771525"/>
                  <a:pt x="0" y="720351"/>
                  <a:pt x="0" y="65722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1270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781800" y="4600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59E0B"/>
          </a:solidFill>
        </p:spPr>
      </p:sp>
      <p:sp>
        <p:nvSpPr>
          <p:cNvPr id="31" name="Text 29"/>
          <p:cNvSpPr/>
          <p:nvPr/>
        </p:nvSpPr>
        <p:spPr>
          <a:xfrm>
            <a:off x="7010400" y="4562475"/>
            <a:ext cx="440055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9E0B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Industry data shows integration complexity adds 40-60% buffer to vendor timelines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d6a4e091cfa077336662cf7583a1e99e83d424d1.jpg"/>
          <p:cNvPicPr>
            <a:picLocks noChangeAspect="1"/>
          </p:cNvPicPr>
          <p:nvPr/>
        </p:nvPicPr>
        <p:blipFill>
          <a:blip r:embed="rId1">
            <a:alphaModFix amt="20000"/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0C1F"/>
              </a:gs>
              <a:gs pos="50000">
                <a:srgbClr val="050C1F">
                  <a:alpha val="95000"/>
                </a:srgbClr>
              </a:gs>
              <a:gs pos="100000">
                <a:srgbClr val="050C1F">
                  <a:alpha val="80000"/>
                </a:srgbClr>
              </a:gs>
            </a:gsLst>
            <a:lin ang="0" scaled="1"/>
          </a:gradFill>
        </p:spPr>
      </p:sp>
      <p:sp>
        <p:nvSpPr>
          <p:cNvPr id="4" name="Shape 1"/>
          <p:cNvSpPr/>
          <p:nvPr/>
        </p:nvSpPr>
        <p:spPr>
          <a:xfrm>
            <a:off x="419100" y="488315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5" name="Text 2"/>
          <p:cNvSpPr/>
          <p:nvPr/>
        </p:nvSpPr>
        <p:spPr>
          <a:xfrm>
            <a:off x="381000" y="488315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The 48-Hour Advantage</a:t>
            </a:r>
            <a:b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</a:br>
            <a:r>
              <a:rPr lang="en-US" sz="20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Integration Orchestrator for Fast Track casinos</a:t>
            </a:r>
            <a:endParaRPr lang="en-US" sz="2000" b="1" kern="0" spc="90" dirty="0">
              <a:solidFill>
                <a:srgbClr val="3B82F6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1000" y="2053828"/>
            <a:ext cx="8648700" cy="3714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NeoStrike is the </a:t>
            </a:r>
            <a:r>
              <a:rPr lang="en-US" sz="18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Integration Orchestrator</a:t>
            </a:r>
            <a:r>
              <a:rPr lang="en-US" sz="1800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for Fast Track casinos and sports-book.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5763" y="2811066"/>
            <a:ext cx="3600450" cy="2752725"/>
          </a:xfrm>
          <a:custGeom>
            <a:avLst/>
            <a:gdLst/>
            <a:ahLst/>
            <a:cxnLst/>
            <a:rect l="l" t="t" r="r" b="b"/>
            <a:pathLst>
              <a:path w="3600450" h="2752725">
                <a:moveTo>
                  <a:pt x="152391" y="0"/>
                </a:moveTo>
                <a:lnTo>
                  <a:pt x="3448059" y="0"/>
                </a:lnTo>
                <a:cubicBezTo>
                  <a:pt x="3532166" y="0"/>
                  <a:pt x="3600450" y="68284"/>
                  <a:pt x="3600450" y="152391"/>
                </a:cubicBezTo>
                <a:lnTo>
                  <a:pt x="3600450" y="2600334"/>
                </a:lnTo>
                <a:cubicBezTo>
                  <a:pt x="3600450" y="2684497"/>
                  <a:pt x="3532222" y="2752725"/>
                  <a:pt x="3448059" y="2752725"/>
                </a:cubicBezTo>
                <a:lnTo>
                  <a:pt x="152391" y="2752725"/>
                </a:lnTo>
                <a:cubicBezTo>
                  <a:pt x="68284" y="2752725"/>
                  <a:pt x="0" y="2684441"/>
                  <a:pt x="0" y="2600334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F172A">
              <a:alpha val="90196"/>
            </a:srgbClr>
          </a:solidFill>
          <a:ln w="12700">
            <a:solidFill>
              <a:srgbClr val="3B82F6">
                <a:alpha val="4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695325" y="312062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877491" y="328255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89086" y="-5525"/>
                </a:moveTo>
                <a:cubicBezTo>
                  <a:pt x="195728" y="-726"/>
                  <a:pt x="198183" y="7981"/>
                  <a:pt x="195169" y="15571"/>
                </a:cubicBezTo>
                <a:lnTo>
                  <a:pt x="151414" y="125016"/>
                </a:lnTo>
                <a:lnTo>
                  <a:pt x="232172" y="125016"/>
                </a:lnTo>
                <a:cubicBezTo>
                  <a:pt x="239706" y="125016"/>
                  <a:pt x="246404" y="129704"/>
                  <a:pt x="248971" y="136792"/>
                </a:cubicBezTo>
                <a:cubicBezTo>
                  <a:pt x="251538" y="143880"/>
                  <a:pt x="249362" y="151805"/>
                  <a:pt x="243613" y="156604"/>
                </a:cubicBezTo>
                <a:lnTo>
                  <a:pt x="82879" y="290550"/>
                </a:lnTo>
                <a:cubicBezTo>
                  <a:pt x="76572" y="295796"/>
                  <a:pt x="67587" y="296075"/>
                  <a:pt x="60945" y="291275"/>
                </a:cubicBezTo>
                <a:cubicBezTo>
                  <a:pt x="54304" y="286476"/>
                  <a:pt x="51848" y="277769"/>
                  <a:pt x="54862" y="270179"/>
                </a:cubicBezTo>
                <a:lnTo>
                  <a:pt x="98617" y="160734"/>
                </a:lnTo>
                <a:lnTo>
                  <a:pt x="17859" y="160734"/>
                </a:lnTo>
                <a:cubicBezTo>
                  <a:pt x="10325" y="160734"/>
                  <a:pt x="3628" y="156046"/>
                  <a:pt x="1060" y="148958"/>
                </a:cubicBezTo>
                <a:cubicBezTo>
                  <a:pt x="-1507" y="141870"/>
                  <a:pt x="670" y="133945"/>
                  <a:pt x="6418" y="129146"/>
                </a:cubicBezTo>
                <a:lnTo>
                  <a:pt x="167153" y="-4800"/>
                </a:lnTo>
                <a:cubicBezTo>
                  <a:pt x="173459" y="-10046"/>
                  <a:pt x="182445" y="-10325"/>
                  <a:pt x="189086" y="-5525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10" name="Text 7"/>
          <p:cNvSpPr/>
          <p:nvPr/>
        </p:nvSpPr>
        <p:spPr>
          <a:xfrm>
            <a:off x="695325" y="3958828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Pre-Built Adapters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95325" y="4416028"/>
            <a:ext cx="3067050" cy="838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Top 3 game providers (Evolution, Pragmatic, NetEnt) + payment orchestration (Adyen, Stripe). </a:t>
            </a:r>
            <a:b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</a:b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Game Catalog API included.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297263" y="2811066"/>
            <a:ext cx="3600450" cy="2752725"/>
          </a:xfrm>
          <a:custGeom>
            <a:avLst/>
            <a:gdLst/>
            <a:ahLst/>
            <a:cxnLst/>
            <a:rect l="l" t="t" r="r" b="b"/>
            <a:pathLst>
              <a:path w="3600450" h="2752725">
                <a:moveTo>
                  <a:pt x="152391" y="0"/>
                </a:moveTo>
                <a:lnTo>
                  <a:pt x="3448059" y="0"/>
                </a:lnTo>
                <a:cubicBezTo>
                  <a:pt x="3532166" y="0"/>
                  <a:pt x="3600450" y="68284"/>
                  <a:pt x="3600450" y="152391"/>
                </a:cubicBezTo>
                <a:lnTo>
                  <a:pt x="3600450" y="2600334"/>
                </a:lnTo>
                <a:cubicBezTo>
                  <a:pt x="3600450" y="2684497"/>
                  <a:pt x="3532222" y="2752725"/>
                  <a:pt x="3448059" y="2752725"/>
                </a:cubicBezTo>
                <a:lnTo>
                  <a:pt x="152391" y="2752725"/>
                </a:lnTo>
                <a:cubicBezTo>
                  <a:pt x="68284" y="2752725"/>
                  <a:pt x="0" y="2684441"/>
                  <a:pt x="0" y="2600334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F172A">
              <a:alpha val="90196"/>
            </a:srgbClr>
          </a:solidFill>
          <a:ln w="12700">
            <a:solidFill>
              <a:srgbClr val="10B981">
                <a:alpha val="40000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4606826" y="312062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4" name="Shape 11"/>
          <p:cNvSpPr/>
          <p:nvPr/>
        </p:nvSpPr>
        <p:spPr>
          <a:xfrm>
            <a:off x="4771132" y="328255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87523" y="196453"/>
                </a:moveTo>
                <a:cubicBezTo>
                  <a:pt x="241771" y="196453"/>
                  <a:pt x="285750" y="152474"/>
                  <a:pt x="285750" y="98227"/>
                </a:cubicBezTo>
                <a:cubicBezTo>
                  <a:pt x="285750" y="43979"/>
                  <a:pt x="241771" y="0"/>
                  <a:pt x="187523" y="0"/>
                </a:cubicBezTo>
                <a:cubicBezTo>
                  <a:pt x="133276" y="0"/>
                  <a:pt x="89297" y="43979"/>
                  <a:pt x="89297" y="98227"/>
                </a:cubicBezTo>
                <a:cubicBezTo>
                  <a:pt x="89297" y="108663"/>
                  <a:pt x="90915" y="118765"/>
                  <a:pt x="93929" y="128197"/>
                </a:cubicBezTo>
                <a:lnTo>
                  <a:pt x="3907" y="218219"/>
                </a:lnTo>
                <a:cubicBezTo>
                  <a:pt x="1395" y="220731"/>
                  <a:pt x="0" y="224135"/>
                  <a:pt x="0" y="227707"/>
                </a:cubicBezTo>
                <a:lnTo>
                  <a:pt x="0" y="272355"/>
                </a:lnTo>
                <a:cubicBezTo>
                  <a:pt x="0" y="279778"/>
                  <a:pt x="5972" y="285750"/>
                  <a:pt x="13395" y="285750"/>
                </a:cubicBezTo>
                <a:lnTo>
                  <a:pt x="58043" y="285750"/>
                </a:lnTo>
                <a:cubicBezTo>
                  <a:pt x="65466" y="285750"/>
                  <a:pt x="71438" y="279778"/>
                  <a:pt x="71438" y="272355"/>
                </a:cubicBezTo>
                <a:lnTo>
                  <a:pt x="71438" y="250031"/>
                </a:lnTo>
                <a:lnTo>
                  <a:pt x="93762" y="250031"/>
                </a:lnTo>
                <a:cubicBezTo>
                  <a:pt x="101185" y="250031"/>
                  <a:pt x="107156" y="244060"/>
                  <a:pt x="107156" y="236637"/>
                </a:cubicBezTo>
                <a:lnTo>
                  <a:pt x="107156" y="214313"/>
                </a:lnTo>
                <a:lnTo>
                  <a:pt x="129480" y="214313"/>
                </a:lnTo>
                <a:cubicBezTo>
                  <a:pt x="133052" y="214313"/>
                  <a:pt x="136457" y="212917"/>
                  <a:pt x="138968" y="210406"/>
                </a:cubicBezTo>
                <a:lnTo>
                  <a:pt x="157553" y="191821"/>
                </a:lnTo>
                <a:cubicBezTo>
                  <a:pt x="166985" y="194835"/>
                  <a:pt x="177087" y="196453"/>
                  <a:pt x="187523" y="196453"/>
                </a:cubicBezTo>
                <a:close/>
                <a:moveTo>
                  <a:pt x="209848" y="53578"/>
                </a:moveTo>
                <a:cubicBezTo>
                  <a:pt x="222169" y="53578"/>
                  <a:pt x="232172" y="63581"/>
                  <a:pt x="232172" y="75902"/>
                </a:cubicBezTo>
                <a:cubicBezTo>
                  <a:pt x="232172" y="88223"/>
                  <a:pt x="222169" y="98227"/>
                  <a:pt x="209848" y="98227"/>
                </a:cubicBezTo>
                <a:cubicBezTo>
                  <a:pt x="197527" y="98227"/>
                  <a:pt x="187523" y="88223"/>
                  <a:pt x="187523" y="75902"/>
                </a:cubicBezTo>
                <a:cubicBezTo>
                  <a:pt x="187523" y="63581"/>
                  <a:pt x="197527" y="53578"/>
                  <a:pt x="209848" y="53578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5" name="Text 12"/>
          <p:cNvSpPr/>
          <p:nvPr/>
        </p:nvSpPr>
        <p:spPr>
          <a:xfrm>
            <a:off x="4606826" y="3958828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BYOC Model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606826" y="4416028"/>
            <a:ext cx="3067050" cy="838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Bring Your Own Contracts.</a:t>
            </a: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Maintain direct relationships with providers. Keep your commercial leverage.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208913" y="2811066"/>
            <a:ext cx="3600450" cy="2752725"/>
          </a:xfrm>
          <a:custGeom>
            <a:avLst/>
            <a:gdLst/>
            <a:ahLst/>
            <a:cxnLst/>
            <a:rect l="l" t="t" r="r" b="b"/>
            <a:pathLst>
              <a:path w="3600450" h="2752725">
                <a:moveTo>
                  <a:pt x="152391" y="0"/>
                </a:moveTo>
                <a:lnTo>
                  <a:pt x="3448059" y="0"/>
                </a:lnTo>
                <a:cubicBezTo>
                  <a:pt x="3532166" y="0"/>
                  <a:pt x="3600450" y="68284"/>
                  <a:pt x="3600450" y="152391"/>
                </a:cubicBezTo>
                <a:lnTo>
                  <a:pt x="3600450" y="2600334"/>
                </a:lnTo>
                <a:cubicBezTo>
                  <a:pt x="3600450" y="2684497"/>
                  <a:pt x="3532222" y="2752725"/>
                  <a:pt x="3448059" y="2752725"/>
                </a:cubicBezTo>
                <a:lnTo>
                  <a:pt x="152391" y="2752725"/>
                </a:lnTo>
                <a:cubicBezTo>
                  <a:pt x="68284" y="2752725"/>
                  <a:pt x="0" y="2684441"/>
                  <a:pt x="0" y="2600334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F172A">
              <a:alpha val="90196"/>
            </a:srgbClr>
          </a:solidFill>
          <a:ln w="12700">
            <a:solidFill>
              <a:srgbClr val="3B82F6">
                <a:alpha val="40000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8518475" y="312062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19" name="Shape 16"/>
          <p:cNvSpPr/>
          <p:nvPr/>
        </p:nvSpPr>
        <p:spPr>
          <a:xfrm>
            <a:off x="8682782" y="328255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8227" y="13395"/>
                </a:moveTo>
                <a:cubicBezTo>
                  <a:pt x="98227" y="5972"/>
                  <a:pt x="92255" y="0"/>
                  <a:pt x="84832" y="0"/>
                </a:cubicBezTo>
                <a:cubicBezTo>
                  <a:pt x="77409" y="0"/>
                  <a:pt x="71438" y="5972"/>
                  <a:pt x="71438" y="13395"/>
                </a:cubicBezTo>
                <a:lnTo>
                  <a:pt x="71438" y="35719"/>
                </a:lnTo>
                <a:cubicBezTo>
                  <a:pt x="51736" y="35719"/>
                  <a:pt x="35719" y="51736"/>
                  <a:pt x="35719" y="71438"/>
                </a:cubicBezTo>
                <a:lnTo>
                  <a:pt x="13395" y="71438"/>
                </a:lnTo>
                <a:cubicBezTo>
                  <a:pt x="5972" y="71438"/>
                  <a:pt x="0" y="77409"/>
                  <a:pt x="0" y="84832"/>
                </a:cubicBezTo>
                <a:cubicBezTo>
                  <a:pt x="0" y="92255"/>
                  <a:pt x="5972" y="98227"/>
                  <a:pt x="13395" y="98227"/>
                </a:cubicBezTo>
                <a:lnTo>
                  <a:pt x="35719" y="98227"/>
                </a:lnTo>
                <a:lnTo>
                  <a:pt x="35719" y="129480"/>
                </a:lnTo>
                <a:lnTo>
                  <a:pt x="13395" y="129480"/>
                </a:lnTo>
                <a:cubicBezTo>
                  <a:pt x="5972" y="129480"/>
                  <a:pt x="0" y="135452"/>
                  <a:pt x="0" y="142875"/>
                </a:cubicBezTo>
                <a:cubicBezTo>
                  <a:pt x="0" y="150298"/>
                  <a:pt x="5972" y="156270"/>
                  <a:pt x="13395" y="156270"/>
                </a:cubicBezTo>
                <a:lnTo>
                  <a:pt x="35719" y="156270"/>
                </a:lnTo>
                <a:lnTo>
                  <a:pt x="35719" y="187523"/>
                </a:lnTo>
                <a:lnTo>
                  <a:pt x="13395" y="187523"/>
                </a:lnTo>
                <a:cubicBezTo>
                  <a:pt x="5972" y="187523"/>
                  <a:pt x="0" y="193495"/>
                  <a:pt x="0" y="200918"/>
                </a:cubicBezTo>
                <a:cubicBezTo>
                  <a:pt x="0" y="208341"/>
                  <a:pt x="5972" y="214313"/>
                  <a:pt x="13395" y="214313"/>
                </a:cubicBezTo>
                <a:lnTo>
                  <a:pt x="35719" y="214313"/>
                </a:lnTo>
                <a:cubicBezTo>
                  <a:pt x="35719" y="234014"/>
                  <a:pt x="51736" y="250031"/>
                  <a:pt x="71438" y="250031"/>
                </a:cubicBezTo>
                <a:lnTo>
                  <a:pt x="71438" y="272355"/>
                </a:lnTo>
                <a:cubicBezTo>
                  <a:pt x="71438" y="279778"/>
                  <a:pt x="77409" y="285750"/>
                  <a:pt x="84832" y="285750"/>
                </a:cubicBezTo>
                <a:cubicBezTo>
                  <a:pt x="92255" y="285750"/>
                  <a:pt x="98227" y="279778"/>
                  <a:pt x="98227" y="272355"/>
                </a:cubicBezTo>
                <a:lnTo>
                  <a:pt x="98227" y="250031"/>
                </a:lnTo>
                <a:lnTo>
                  <a:pt x="129480" y="250031"/>
                </a:lnTo>
                <a:lnTo>
                  <a:pt x="129480" y="272355"/>
                </a:lnTo>
                <a:cubicBezTo>
                  <a:pt x="129480" y="279778"/>
                  <a:pt x="135452" y="285750"/>
                  <a:pt x="142875" y="285750"/>
                </a:cubicBezTo>
                <a:cubicBezTo>
                  <a:pt x="150298" y="285750"/>
                  <a:pt x="156270" y="279778"/>
                  <a:pt x="156270" y="272355"/>
                </a:cubicBezTo>
                <a:lnTo>
                  <a:pt x="156270" y="250031"/>
                </a:lnTo>
                <a:lnTo>
                  <a:pt x="187523" y="250031"/>
                </a:lnTo>
                <a:lnTo>
                  <a:pt x="187523" y="272355"/>
                </a:lnTo>
                <a:cubicBezTo>
                  <a:pt x="187523" y="279778"/>
                  <a:pt x="193495" y="285750"/>
                  <a:pt x="200918" y="285750"/>
                </a:cubicBezTo>
                <a:cubicBezTo>
                  <a:pt x="208341" y="285750"/>
                  <a:pt x="214313" y="279778"/>
                  <a:pt x="214313" y="272355"/>
                </a:cubicBezTo>
                <a:lnTo>
                  <a:pt x="214313" y="250031"/>
                </a:lnTo>
                <a:cubicBezTo>
                  <a:pt x="234014" y="250031"/>
                  <a:pt x="250031" y="234014"/>
                  <a:pt x="250031" y="214313"/>
                </a:cubicBezTo>
                <a:lnTo>
                  <a:pt x="272355" y="214313"/>
                </a:lnTo>
                <a:cubicBezTo>
                  <a:pt x="279778" y="214313"/>
                  <a:pt x="285750" y="208341"/>
                  <a:pt x="285750" y="200918"/>
                </a:cubicBezTo>
                <a:cubicBezTo>
                  <a:pt x="285750" y="193495"/>
                  <a:pt x="279778" y="187523"/>
                  <a:pt x="272355" y="187523"/>
                </a:cubicBezTo>
                <a:lnTo>
                  <a:pt x="250031" y="187523"/>
                </a:lnTo>
                <a:lnTo>
                  <a:pt x="250031" y="156270"/>
                </a:lnTo>
                <a:lnTo>
                  <a:pt x="272355" y="156270"/>
                </a:lnTo>
                <a:cubicBezTo>
                  <a:pt x="279778" y="156270"/>
                  <a:pt x="285750" y="150298"/>
                  <a:pt x="285750" y="142875"/>
                </a:cubicBezTo>
                <a:cubicBezTo>
                  <a:pt x="285750" y="135452"/>
                  <a:pt x="279778" y="129480"/>
                  <a:pt x="272355" y="129480"/>
                </a:cubicBezTo>
                <a:lnTo>
                  <a:pt x="250031" y="129480"/>
                </a:lnTo>
                <a:lnTo>
                  <a:pt x="250031" y="98227"/>
                </a:lnTo>
                <a:lnTo>
                  <a:pt x="272355" y="98227"/>
                </a:lnTo>
                <a:cubicBezTo>
                  <a:pt x="279778" y="98227"/>
                  <a:pt x="285750" y="92255"/>
                  <a:pt x="285750" y="84832"/>
                </a:cubicBezTo>
                <a:cubicBezTo>
                  <a:pt x="285750" y="77409"/>
                  <a:pt x="279778" y="71438"/>
                  <a:pt x="272355" y="71438"/>
                </a:cubicBezTo>
                <a:lnTo>
                  <a:pt x="250031" y="71438"/>
                </a:lnTo>
                <a:cubicBezTo>
                  <a:pt x="250031" y="51736"/>
                  <a:pt x="234014" y="35719"/>
                  <a:pt x="214313" y="35719"/>
                </a:cubicBezTo>
                <a:lnTo>
                  <a:pt x="214313" y="13395"/>
                </a:lnTo>
                <a:cubicBezTo>
                  <a:pt x="214313" y="5972"/>
                  <a:pt x="208341" y="0"/>
                  <a:pt x="200918" y="0"/>
                </a:cubicBezTo>
                <a:cubicBezTo>
                  <a:pt x="193495" y="0"/>
                  <a:pt x="187523" y="5972"/>
                  <a:pt x="187523" y="13395"/>
                </a:cubicBezTo>
                <a:lnTo>
                  <a:pt x="187523" y="35719"/>
                </a:lnTo>
                <a:lnTo>
                  <a:pt x="156270" y="35719"/>
                </a:lnTo>
                <a:lnTo>
                  <a:pt x="156270" y="13395"/>
                </a:lnTo>
                <a:cubicBezTo>
                  <a:pt x="156270" y="5972"/>
                  <a:pt x="150298" y="0"/>
                  <a:pt x="142875" y="0"/>
                </a:cubicBezTo>
                <a:cubicBezTo>
                  <a:pt x="135452" y="0"/>
                  <a:pt x="129480" y="5972"/>
                  <a:pt x="129480" y="13395"/>
                </a:cubicBezTo>
                <a:lnTo>
                  <a:pt x="129480" y="35719"/>
                </a:lnTo>
                <a:lnTo>
                  <a:pt x="98227" y="35719"/>
                </a:lnTo>
                <a:lnTo>
                  <a:pt x="98227" y="13395"/>
                </a:lnTo>
                <a:close/>
                <a:moveTo>
                  <a:pt x="89297" y="71438"/>
                </a:moveTo>
                <a:lnTo>
                  <a:pt x="196453" y="71438"/>
                </a:lnTo>
                <a:cubicBezTo>
                  <a:pt x="206332" y="71438"/>
                  <a:pt x="214313" y="79418"/>
                  <a:pt x="214313" y="89297"/>
                </a:cubicBezTo>
                <a:lnTo>
                  <a:pt x="214313" y="196453"/>
                </a:lnTo>
                <a:cubicBezTo>
                  <a:pt x="214313" y="206332"/>
                  <a:pt x="206332" y="214313"/>
                  <a:pt x="196453" y="214313"/>
                </a:cubicBezTo>
                <a:lnTo>
                  <a:pt x="89297" y="214313"/>
                </a:lnTo>
                <a:cubicBezTo>
                  <a:pt x="79418" y="214313"/>
                  <a:pt x="71438" y="206332"/>
                  <a:pt x="71438" y="196453"/>
                </a:cubicBezTo>
                <a:lnTo>
                  <a:pt x="71438" y="89297"/>
                </a:lnTo>
                <a:cubicBezTo>
                  <a:pt x="71438" y="79418"/>
                  <a:pt x="79418" y="71438"/>
                  <a:pt x="89297" y="71438"/>
                </a:cubicBezTo>
                <a:close/>
                <a:moveTo>
                  <a:pt x="98227" y="98227"/>
                </a:moveTo>
                <a:lnTo>
                  <a:pt x="98227" y="187523"/>
                </a:lnTo>
                <a:lnTo>
                  <a:pt x="187523" y="187523"/>
                </a:lnTo>
                <a:lnTo>
                  <a:pt x="187523" y="98227"/>
                </a:lnTo>
                <a:lnTo>
                  <a:pt x="98227" y="98227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20" name="Text 17"/>
          <p:cNvSpPr/>
          <p:nvPr/>
        </p:nvSpPr>
        <p:spPr>
          <a:xfrm>
            <a:off x="8518475" y="3958828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Auto Compliance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518475" y="4416028"/>
            <a:ext cx="3067050" cy="838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Tools-powered compliance and responsible gaming built-in. Automated regulatory reporting.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304800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1905000" y="0"/>
                </a:moveTo>
                <a:lnTo>
                  <a:pt x="1905000" y="0"/>
                </a:lnTo>
                <a:cubicBezTo>
                  <a:pt x="2956398" y="0"/>
                  <a:pt x="3810000" y="853602"/>
                  <a:pt x="3810000" y="1905000"/>
                </a:cubicBezTo>
                <a:lnTo>
                  <a:pt x="3810000" y="1905000"/>
                </a:lnTo>
                <a:cubicBezTo>
                  <a:pt x="3810000" y="2956398"/>
                  <a:pt x="2956398" y="3810000"/>
                  <a:pt x="1905000" y="3810000"/>
                </a:cubicBez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1905000"/>
                </a:lnTo>
                <a:cubicBezTo>
                  <a:pt x="0" y="853602"/>
                  <a:pt x="853602" y="0"/>
                  <a:pt x="1905000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Fast Track CRM Integration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6558" y="1147763"/>
            <a:ext cx="3600450" cy="4429125"/>
          </a:xfrm>
          <a:custGeom>
            <a:avLst/>
            <a:gdLst/>
            <a:ahLst/>
            <a:cxnLst/>
            <a:rect l="l" t="t" r="r" b="b"/>
            <a:pathLst>
              <a:path w="3600450" h="442912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276718"/>
                </a:lnTo>
                <a:cubicBezTo>
                  <a:pt x="3600450" y="4360890"/>
                  <a:pt x="3532215" y="4429125"/>
                  <a:pt x="3448043" y="4429125"/>
                </a:cubicBezTo>
                <a:lnTo>
                  <a:pt x="152407" y="4429125"/>
                </a:lnTo>
                <a:cubicBezTo>
                  <a:pt x="68235" y="4429125"/>
                  <a:pt x="0" y="4360890"/>
                  <a:pt x="0" y="427671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95325" y="14573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B82F6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841772" y="161925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49057" y="6418"/>
                </a:moveTo>
                <a:cubicBezTo>
                  <a:pt x="42751" y="2567"/>
                  <a:pt x="34491" y="4632"/>
                  <a:pt x="30640" y="10939"/>
                </a:cubicBezTo>
                <a:cubicBezTo>
                  <a:pt x="16799" y="33821"/>
                  <a:pt x="8874" y="60666"/>
                  <a:pt x="8874" y="89297"/>
                </a:cubicBezTo>
                <a:cubicBezTo>
                  <a:pt x="8874" y="117928"/>
                  <a:pt x="16799" y="144773"/>
                  <a:pt x="30640" y="167655"/>
                </a:cubicBezTo>
                <a:cubicBezTo>
                  <a:pt x="34491" y="173961"/>
                  <a:pt x="42695" y="176026"/>
                  <a:pt x="49057" y="172176"/>
                </a:cubicBezTo>
                <a:cubicBezTo>
                  <a:pt x="55420" y="168325"/>
                  <a:pt x="57429" y="160120"/>
                  <a:pt x="53578" y="153758"/>
                </a:cubicBezTo>
                <a:cubicBezTo>
                  <a:pt x="42249" y="135006"/>
                  <a:pt x="35719" y="112905"/>
                  <a:pt x="35719" y="89297"/>
                </a:cubicBezTo>
                <a:cubicBezTo>
                  <a:pt x="35719" y="65689"/>
                  <a:pt x="42249" y="43588"/>
                  <a:pt x="53634" y="24780"/>
                </a:cubicBezTo>
                <a:cubicBezTo>
                  <a:pt x="57485" y="18473"/>
                  <a:pt x="55420" y="10213"/>
                  <a:pt x="49113" y="6362"/>
                </a:cubicBezTo>
                <a:close/>
                <a:moveTo>
                  <a:pt x="272355" y="6418"/>
                </a:moveTo>
                <a:cubicBezTo>
                  <a:pt x="266049" y="10269"/>
                  <a:pt x="263984" y="18473"/>
                  <a:pt x="267835" y="24836"/>
                </a:cubicBezTo>
                <a:cubicBezTo>
                  <a:pt x="279220" y="43644"/>
                  <a:pt x="285750" y="65745"/>
                  <a:pt x="285750" y="89353"/>
                </a:cubicBezTo>
                <a:cubicBezTo>
                  <a:pt x="285750" y="112961"/>
                  <a:pt x="279220" y="135062"/>
                  <a:pt x="267835" y="153870"/>
                </a:cubicBezTo>
                <a:cubicBezTo>
                  <a:pt x="263984" y="160176"/>
                  <a:pt x="266049" y="168436"/>
                  <a:pt x="272355" y="172287"/>
                </a:cubicBezTo>
                <a:cubicBezTo>
                  <a:pt x="278662" y="176138"/>
                  <a:pt x="286922" y="174073"/>
                  <a:pt x="290773" y="167767"/>
                </a:cubicBezTo>
                <a:cubicBezTo>
                  <a:pt x="304614" y="144884"/>
                  <a:pt x="312539" y="118039"/>
                  <a:pt x="312539" y="89408"/>
                </a:cubicBezTo>
                <a:cubicBezTo>
                  <a:pt x="312539" y="60778"/>
                  <a:pt x="304614" y="33821"/>
                  <a:pt x="290773" y="10939"/>
                </a:cubicBezTo>
                <a:cubicBezTo>
                  <a:pt x="286922" y="4632"/>
                  <a:pt x="278718" y="2567"/>
                  <a:pt x="272355" y="6418"/>
                </a:cubicBezTo>
                <a:close/>
                <a:moveTo>
                  <a:pt x="178594" y="120216"/>
                </a:moveTo>
                <a:cubicBezTo>
                  <a:pt x="189254" y="114021"/>
                  <a:pt x="196453" y="102524"/>
                  <a:pt x="196453" y="89297"/>
                </a:cubicBezTo>
                <a:cubicBezTo>
                  <a:pt x="196453" y="69596"/>
                  <a:pt x="180435" y="53578"/>
                  <a:pt x="160734" y="53578"/>
                </a:cubicBezTo>
                <a:cubicBezTo>
                  <a:pt x="141033" y="53578"/>
                  <a:pt x="125016" y="69596"/>
                  <a:pt x="125016" y="89297"/>
                </a:cubicBezTo>
                <a:cubicBezTo>
                  <a:pt x="125016" y="102524"/>
                  <a:pt x="132215" y="114077"/>
                  <a:pt x="142875" y="120216"/>
                </a:cubicBezTo>
                <a:lnTo>
                  <a:pt x="142875" y="267891"/>
                </a:lnTo>
                <a:cubicBezTo>
                  <a:pt x="142875" y="277769"/>
                  <a:pt x="150856" y="285750"/>
                  <a:pt x="160734" y="285750"/>
                </a:cubicBezTo>
                <a:cubicBezTo>
                  <a:pt x="170613" y="285750"/>
                  <a:pt x="178594" y="277769"/>
                  <a:pt x="178594" y="267891"/>
                </a:cubicBezTo>
                <a:lnTo>
                  <a:pt x="178594" y="120216"/>
                </a:lnTo>
                <a:close/>
                <a:moveTo>
                  <a:pt x="100571" y="50788"/>
                </a:moveTo>
                <a:cubicBezTo>
                  <a:pt x="104589" y="44537"/>
                  <a:pt x="102747" y="36277"/>
                  <a:pt x="96552" y="32258"/>
                </a:cubicBezTo>
                <a:cubicBezTo>
                  <a:pt x="90357" y="28240"/>
                  <a:pt x="82042" y="30082"/>
                  <a:pt x="78023" y="36277"/>
                </a:cubicBezTo>
                <a:cubicBezTo>
                  <a:pt x="68200" y="51569"/>
                  <a:pt x="62508" y="69763"/>
                  <a:pt x="62508" y="89297"/>
                </a:cubicBezTo>
                <a:cubicBezTo>
                  <a:pt x="62508" y="108831"/>
                  <a:pt x="68200" y="127025"/>
                  <a:pt x="78023" y="142317"/>
                </a:cubicBezTo>
                <a:cubicBezTo>
                  <a:pt x="82042" y="148568"/>
                  <a:pt x="90301" y="150354"/>
                  <a:pt x="96552" y="146335"/>
                </a:cubicBezTo>
                <a:cubicBezTo>
                  <a:pt x="102803" y="142317"/>
                  <a:pt x="104589" y="134057"/>
                  <a:pt x="100571" y="127806"/>
                </a:cubicBezTo>
                <a:cubicBezTo>
                  <a:pt x="93427" y="116700"/>
                  <a:pt x="89297" y="103473"/>
                  <a:pt x="89297" y="89297"/>
                </a:cubicBezTo>
                <a:cubicBezTo>
                  <a:pt x="89297" y="75121"/>
                  <a:pt x="93427" y="61894"/>
                  <a:pt x="100571" y="50788"/>
                </a:cubicBezTo>
                <a:close/>
                <a:moveTo>
                  <a:pt x="243446" y="36277"/>
                </a:moveTo>
                <a:cubicBezTo>
                  <a:pt x="239427" y="30026"/>
                  <a:pt x="231167" y="28240"/>
                  <a:pt x="224917" y="32258"/>
                </a:cubicBezTo>
                <a:cubicBezTo>
                  <a:pt x="218666" y="36277"/>
                  <a:pt x="216880" y="44537"/>
                  <a:pt x="220898" y="50788"/>
                </a:cubicBezTo>
                <a:cubicBezTo>
                  <a:pt x="228042" y="61894"/>
                  <a:pt x="232172" y="75121"/>
                  <a:pt x="232172" y="89297"/>
                </a:cubicBezTo>
                <a:cubicBezTo>
                  <a:pt x="232172" y="103473"/>
                  <a:pt x="228042" y="116700"/>
                  <a:pt x="220898" y="127806"/>
                </a:cubicBezTo>
                <a:cubicBezTo>
                  <a:pt x="216880" y="134057"/>
                  <a:pt x="218722" y="142317"/>
                  <a:pt x="224917" y="146335"/>
                </a:cubicBezTo>
                <a:cubicBezTo>
                  <a:pt x="231111" y="150354"/>
                  <a:pt x="239427" y="148512"/>
                  <a:pt x="243446" y="142317"/>
                </a:cubicBezTo>
                <a:cubicBezTo>
                  <a:pt x="253268" y="127025"/>
                  <a:pt x="258961" y="108831"/>
                  <a:pt x="258961" y="89297"/>
                </a:cubicBezTo>
                <a:cubicBezTo>
                  <a:pt x="258961" y="69763"/>
                  <a:pt x="253268" y="51569"/>
                  <a:pt x="243446" y="36277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8" name="Text 6"/>
          <p:cNvSpPr/>
          <p:nvPr/>
        </p:nvSpPr>
        <p:spPr>
          <a:xfrm>
            <a:off x="695325" y="2295525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Async Event Streaming</a:t>
            </a:r>
            <a:endParaRPr lang="en-US" alt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5325" y="2752725"/>
            <a:ext cx="3067050" cy="175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Latency </a:t>
            </a:r>
            <a:r>
              <a:rPr lang="en-US" sz="15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&lt; 10ms</a:t>
            </a: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to publish all events. Instant sync for every bet, win, and login.</a:t>
            </a:r>
            <a:endParaRPr lang="en-US" alt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97263" y="1147763"/>
            <a:ext cx="3600450" cy="4429125"/>
          </a:xfrm>
          <a:custGeom>
            <a:avLst/>
            <a:gdLst/>
            <a:ahLst/>
            <a:cxnLst/>
            <a:rect l="l" t="t" r="r" b="b"/>
            <a:pathLst>
              <a:path w="3600450" h="442912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276718"/>
                </a:lnTo>
                <a:cubicBezTo>
                  <a:pt x="3600450" y="4360890"/>
                  <a:pt x="3532215" y="4429125"/>
                  <a:pt x="3448043" y="4429125"/>
                </a:cubicBezTo>
                <a:lnTo>
                  <a:pt x="152407" y="4429125"/>
                </a:lnTo>
                <a:cubicBezTo>
                  <a:pt x="68235" y="4429125"/>
                  <a:pt x="0" y="4360890"/>
                  <a:pt x="0" y="427671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606826" y="14573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</p:spPr>
      </p:sp>
      <p:sp>
        <p:nvSpPr>
          <p:cNvPr id="16" name="Shape 14"/>
          <p:cNvSpPr/>
          <p:nvPr/>
        </p:nvSpPr>
        <p:spPr>
          <a:xfrm>
            <a:off x="4771132" y="16192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4675" y="20259"/>
                </a:moveTo>
                <a:cubicBezTo>
                  <a:pt x="80758" y="24501"/>
                  <a:pt x="82209" y="32872"/>
                  <a:pt x="77967" y="38900"/>
                </a:cubicBezTo>
                <a:lnTo>
                  <a:pt x="46713" y="83548"/>
                </a:lnTo>
                <a:cubicBezTo>
                  <a:pt x="44425" y="86785"/>
                  <a:pt x="40853" y="88850"/>
                  <a:pt x="36891" y="89185"/>
                </a:cubicBezTo>
                <a:cubicBezTo>
                  <a:pt x="32928" y="89520"/>
                  <a:pt x="29021" y="88181"/>
                  <a:pt x="26231" y="85390"/>
                </a:cubicBezTo>
                <a:lnTo>
                  <a:pt x="3907" y="63066"/>
                </a:lnTo>
                <a:cubicBezTo>
                  <a:pt x="-1284" y="57820"/>
                  <a:pt x="-1284" y="49337"/>
                  <a:pt x="3907" y="44090"/>
                </a:cubicBezTo>
                <a:cubicBezTo>
                  <a:pt x="9097" y="38844"/>
                  <a:pt x="17636" y="38900"/>
                  <a:pt x="22882" y="44090"/>
                </a:cubicBezTo>
                <a:lnTo>
                  <a:pt x="33933" y="55141"/>
                </a:lnTo>
                <a:lnTo>
                  <a:pt x="56034" y="23552"/>
                </a:lnTo>
                <a:cubicBezTo>
                  <a:pt x="60275" y="17469"/>
                  <a:pt x="68647" y="16018"/>
                  <a:pt x="74675" y="20259"/>
                </a:cubicBezTo>
                <a:close/>
                <a:moveTo>
                  <a:pt x="74675" y="109556"/>
                </a:moveTo>
                <a:cubicBezTo>
                  <a:pt x="80758" y="113798"/>
                  <a:pt x="82209" y="122169"/>
                  <a:pt x="77967" y="128197"/>
                </a:cubicBezTo>
                <a:lnTo>
                  <a:pt x="46713" y="172845"/>
                </a:lnTo>
                <a:cubicBezTo>
                  <a:pt x="44425" y="176082"/>
                  <a:pt x="40853" y="178147"/>
                  <a:pt x="36891" y="178482"/>
                </a:cubicBezTo>
                <a:cubicBezTo>
                  <a:pt x="32928" y="178817"/>
                  <a:pt x="29021" y="177478"/>
                  <a:pt x="26231" y="174687"/>
                </a:cubicBezTo>
                <a:lnTo>
                  <a:pt x="3907" y="152363"/>
                </a:lnTo>
                <a:cubicBezTo>
                  <a:pt x="-1339" y="147117"/>
                  <a:pt x="-1339" y="138633"/>
                  <a:pt x="3907" y="133443"/>
                </a:cubicBezTo>
                <a:cubicBezTo>
                  <a:pt x="9153" y="128253"/>
                  <a:pt x="17636" y="128197"/>
                  <a:pt x="22827" y="133443"/>
                </a:cubicBezTo>
                <a:lnTo>
                  <a:pt x="33877" y="144494"/>
                </a:lnTo>
                <a:lnTo>
                  <a:pt x="55978" y="112905"/>
                </a:lnTo>
                <a:cubicBezTo>
                  <a:pt x="60220" y="106821"/>
                  <a:pt x="68591" y="105370"/>
                  <a:pt x="74619" y="109612"/>
                </a:cubicBezTo>
                <a:close/>
                <a:moveTo>
                  <a:pt x="125016" y="53578"/>
                </a:moveTo>
                <a:cubicBezTo>
                  <a:pt x="125016" y="43700"/>
                  <a:pt x="132997" y="35719"/>
                  <a:pt x="142875" y="35719"/>
                </a:cubicBezTo>
                <a:lnTo>
                  <a:pt x="267891" y="35719"/>
                </a:lnTo>
                <a:cubicBezTo>
                  <a:pt x="277769" y="35719"/>
                  <a:pt x="285750" y="43700"/>
                  <a:pt x="285750" y="53578"/>
                </a:cubicBezTo>
                <a:cubicBezTo>
                  <a:pt x="285750" y="63457"/>
                  <a:pt x="277769" y="71438"/>
                  <a:pt x="267891" y="71438"/>
                </a:cubicBezTo>
                <a:lnTo>
                  <a:pt x="142875" y="71438"/>
                </a:lnTo>
                <a:cubicBezTo>
                  <a:pt x="132997" y="71438"/>
                  <a:pt x="125016" y="63457"/>
                  <a:pt x="125016" y="53578"/>
                </a:cubicBezTo>
                <a:close/>
                <a:moveTo>
                  <a:pt x="125016" y="142875"/>
                </a:moveTo>
                <a:cubicBezTo>
                  <a:pt x="125016" y="132997"/>
                  <a:pt x="132997" y="125016"/>
                  <a:pt x="142875" y="125016"/>
                </a:cubicBezTo>
                <a:lnTo>
                  <a:pt x="267891" y="125016"/>
                </a:lnTo>
                <a:cubicBezTo>
                  <a:pt x="277769" y="125016"/>
                  <a:pt x="285750" y="132997"/>
                  <a:pt x="285750" y="142875"/>
                </a:cubicBezTo>
                <a:cubicBezTo>
                  <a:pt x="285750" y="152753"/>
                  <a:pt x="277769" y="160734"/>
                  <a:pt x="267891" y="160734"/>
                </a:cubicBezTo>
                <a:lnTo>
                  <a:pt x="142875" y="160734"/>
                </a:lnTo>
                <a:cubicBezTo>
                  <a:pt x="132997" y="160734"/>
                  <a:pt x="125016" y="152753"/>
                  <a:pt x="125016" y="142875"/>
                </a:cubicBezTo>
                <a:close/>
                <a:moveTo>
                  <a:pt x="89297" y="232172"/>
                </a:moveTo>
                <a:cubicBezTo>
                  <a:pt x="89297" y="222293"/>
                  <a:pt x="97278" y="214313"/>
                  <a:pt x="107156" y="214313"/>
                </a:cubicBezTo>
                <a:lnTo>
                  <a:pt x="267891" y="214313"/>
                </a:lnTo>
                <a:cubicBezTo>
                  <a:pt x="277769" y="214313"/>
                  <a:pt x="285750" y="222293"/>
                  <a:pt x="285750" y="232172"/>
                </a:cubicBezTo>
                <a:cubicBezTo>
                  <a:pt x="285750" y="242050"/>
                  <a:pt x="277769" y="250031"/>
                  <a:pt x="267891" y="250031"/>
                </a:cubicBezTo>
                <a:lnTo>
                  <a:pt x="107156" y="250031"/>
                </a:lnTo>
                <a:cubicBezTo>
                  <a:pt x="97278" y="250031"/>
                  <a:pt x="89297" y="242050"/>
                  <a:pt x="89297" y="232172"/>
                </a:cubicBezTo>
                <a:close/>
                <a:moveTo>
                  <a:pt x="35719" y="209848"/>
                </a:moveTo>
                <a:cubicBezTo>
                  <a:pt x="48040" y="209848"/>
                  <a:pt x="58043" y="219851"/>
                  <a:pt x="58043" y="232172"/>
                </a:cubicBezTo>
                <a:cubicBezTo>
                  <a:pt x="58043" y="244493"/>
                  <a:pt x="48040" y="254496"/>
                  <a:pt x="35719" y="254496"/>
                </a:cubicBezTo>
                <a:cubicBezTo>
                  <a:pt x="23398" y="254496"/>
                  <a:pt x="13395" y="244493"/>
                  <a:pt x="13395" y="232172"/>
                </a:cubicBezTo>
                <a:cubicBezTo>
                  <a:pt x="13395" y="219851"/>
                  <a:pt x="23398" y="209848"/>
                  <a:pt x="35719" y="209848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7" name="Text 15"/>
          <p:cNvSpPr/>
          <p:nvPr/>
        </p:nvSpPr>
        <p:spPr>
          <a:xfrm>
            <a:off x="4606826" y="2295525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9 Core Event Types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06826" y="2752725"/>
            <a:ext cx="3067050" cy="175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From Registration to KYC. Deduplicated and reliable event delivery to Fast Track.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25876" y="4772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20" name="Text 18"/>
          <p:cNvSpPr/>
          <p:nvPr/>
        </p:nvSpPr>
        <p:spPr>
          <a:xfrm>
            <a:off x="4911626" y="4733925"/>
            <a:ext cx="17716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Complete event coverage</a:t>
            </a:r>
            <a:endParaRPr lang="en-US" sz="16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4625975" y="5038725"/>
            <a:ext cx="1981200" cy="228600"/>
            <a:chOff x="7285" y="7935"/>
            <a:chExt cx="3120" cy="360"/>
          </a:xfrm>
        </p:grpSpPr>
        <p:sp>
          <p:nvSpPr>
            <p:cNvPr id="21" name="Shape 19"/>
            <p:cNvSpPr/>
            <p:nvPr/>
          </p:nvSpPr>
          <p:spPr>
            <a:xfrm>
              <a:off x="7285" y="7995"/>
              <a:ext cx="240" cy="24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56" y="152400"/>
                    <a:pt x="152400" y="118256"/>
                    <a:pt x="152400" y="76200"/>
                  </a:cubicBezTo>
                  <a:cubicBezTo>
                    <a:pt x="152400" y="34144"/>
                    <a:pt x="118256" y="0"/>
                    <a:pt x="76200" y="0"/>
                  </a:cubicBezTo>
                  <a:cubicBezTo>
                    <a:pt x="34144" y="0"/>
                    <a:pt x="0" y="34144"/>
                    <a:pt x="0" y="76200"/>
                  </a:cubicBezTo>
                  <a:cubicBezTo>
                    <a:pt x="0" y="118256"/>
                    <a:pt x="34144" y="152400"/>
                    <a:pt x="76200" y="152400"/>
                  </a:cubicBezTo>
                  <a:close/>
                  <a:moveTo>
                    <a:pt x="101322" y="63311"/>
                  </a:moveTo>
                  <a:lnTo>
                    <a:pt x="77510" y="101411"/>
                  </a:lnTo>
                  <a:cubicBezTo>
                    <a:pt x="76260" y="103406"/>
                    <a:pt x="74116" y="104656"/>
                    <a:pt x="71765" y="104775"/>
                  </a:cubicBezTo>
                  <a:cubicBezTo>
                    <a:pt x="69413" y="104894"/>
                    <a:pt x="67151" y="103823"/>
                    <a:pt x="65752" y="101918"/>
                  </a:cubicBezTo>
                  <a:lnTo>
                    <a:pt x="51465" y="82867"/>
                  </a:lnTo>
                  <a:cubicBezTo>
                    <a:pt x="49084" y="79712"/>
                    <a:pt x="49738" y="75248"/>
                    <a:pt x="52894" y="72866"/>
                  </a:cubicBezTo>
                  <a:cubicBezTo>
                    <a:pt x="56049" y="70485"/>
                    <a:pt x="60514" y="71140"/>
                    <a:pt x="62895" y="74295"/>
                  </a:cubicBezTo>
                  <a:lnTo>
                    <a:pt x="70931" y="85011"/>
                  </a:lnTo>
                  <a:lnTo>
                    <a:pt x="89208" y="55751"/>
                  </a:lnTo>
                  <a:cubicBezTo>
                    <a:pt x="91291" y="52417"/>
                    <a:pt x="95696" y="51375"/>
                    <a:pt x="99060" y="53489"/>
                  </a:cubicBezTo>
                  <a:cubicBezTo>
                    <a:pt x="102424" y="55602"/>
                    <a:pt x="103436" y="59978"/>
                    <a:pt x="101322" y="63341"/>
                  </a:cubicBezTo>
                  <a:close/>
                </a:path>
              </a:pathLst>
            </a:custGeom>
            <a:solidFill>
              <a:srgbClr val="10B981"/>
            </a:solidFill>
          </p:spPr>
        </p:sp>
        <p:sp>
          <p:nvSpPr>
            <p:cNvPr id="22" name="Text 20"/>
            <p:cNvSpPr/>
            <p:nvPr/>
          </p:nvSpPr>
          <p:spPr>
            <a:xfrm>
              <a:off x="7735" y="7935"/>
              <a:ext cx="2670" cy="360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rgbClr val="10B981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Automatic deduplication</a:t>
              </a:r>
              <a:endParaRPr lang="en-US" sz="1600" dirty="0"/>
            </a:p>
          </p:txBody>
        </p:sp>
      </p:grpSp>
      <p:sp>
        <p:nvSpPr>
          <p:cNvPr id="23" name="Shape 21"/>
          <p:cNvSpPr/>
          <p:nvPr/>
        </p:nvSpPr>
        <p:spPr>
          <a:xfrm>
            <a:off x="8208913" y="1147763"/>
            <a:ext cx="3600450" cy="4429125"/>
          </a:xfrm>
          <a:custGeom>
            <a:avLst/>
            <a:gdLst/>
            <a:ahLst/>
            <a:cxnLst/>
            <a:rect l="l" t="t" r="r" b="b"/>
            <a:pathLst>
              <a:path w="3600450" h="442912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276718"/>
                </a:lnTo>
                <a:cubicBezTo>
                  <a:pt x="3600450" y="4360890"/>
                  <a:pt x="3532215" y="4429125"/>
                  <a:pt x="3448043" y="4429125"/>
                </a:cubicBezTo>
                <a:lnTo>
                  <a:pt x="152407" y="4429125"/>
                </a:lnTo>
                <a:cubicBezTo>
                  <a:pt x="68235" y="4429125"/>
                  <a:pt x="0" y="4360890"/>
                  <a:pt x="0" y="427671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F172A"/>
              </a:gs>
              <a:gs pos="100000">
                <a:srgbClr val="1E293B"/>
              </a:gs>
            </a:gsLst>
            <a:lin ang="2700000" scaled="1"/>
          </a:gradFill>
          <a:ln w="12700">
            <a:solidFill>
              <a:srgbClr val="8B5CF6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518475" y="14573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5CF6">
              <a:alpha val="20000"/>
            </a:srgbClr>
          </a:solidFill>
        </p:spPr>
      </p:sp>
      <p:sp>
        <p:nvSpPr>
          <p:cNvPr id="25" name="Shape 23"/>
          <p:cNvSpPr/>
          <p:nvPr/>
        </p:nvSpPr>
        <p:spPr>
          <a:xfrm>
            <a:off x="8664922" y="161925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47005" y="-15069"/>
                </a:moveTo>
                <a:lnTo>
                  <a:pt x="155265" y="5469"/>
                </a:lnTo>
                <a:lnTo>
                  <a:pt x="175803" y="13729"/>
                </a:lnTo>
                <a:cubicBezTo>
                  <a:pt x="177478" y="14399"/>
                  <a:pt x="178594" y="16073"/>
                  <a:pt x="178594" y="17859"/>
                </a:cubicBezTo>
                <a:cubicBezTo>
                  <a:pt x="178594" y="19645"/>
                  <a:pt x="177478" y="21320"/>
                  <a:pt x="175803" y="21989"/>
                </a:cubicBezTo>
                <a:lnTo>
                  <a:pt x="155265" y="30249"/>
                </a:lnTo>
                <a:lnTo>
                  <a:pt x="147005" y="50788"/>
                </a:lnTo>
                <a:cubicBezTo>
                  <a:pt x="146335" y="52462"/>
                  <a:pt x="144661" y="53578"/>
                  <a:pt x="142875" y="53578"/>
                </a:cubicBezTo>
                <a:cubicBezTo>
                  <a:pt x="141089" y="53578"/>
                  <a:pt x="139415" y="52462"/>
                  <a:pt x="138745" y="50788"/>
                </a:cubicBezTo>
                <a:lnTo>
                  <a:pt x="130485" y="30249"/>
                </a:lnTo>
                <a:lnTo>
                  <a:pt x="109947" y="21989"/>
                </a:lnTo>
                <a:cubicBezTo>
                  <a:pt x="108272" y="21320"/>
                  <a:pt x="107156" y="19645"/>
                  <a:pt x="107156" y="17859"/>
                </a:cubicBezTo>
                <a:cubicBezTo>
                  <a:pt x="107156" y="16073"/>
                  <a:pt x="108272" y="14399"/>
                  <a:pt x="109947" y="13729"/>
                </a:cubicBezTo>
                <a:lnTo>
                  <a:pt x="130485" y="5469"/>
                </a:lnTo>
                <a:lnTo>
                  <a:pt x="138745" y="-15069"/>
                </a:lnTo>
                <a:cubicBezTo>
                  <a:pt x="139415" y="-16743"/>
                  <a:pt x="141089" y="-17859"/>
                  <a:pt x="142875" y="-17859"/>
                </a:cubicBezTo>
                <a:cubicBezTo>
                  <a:pt x="144661" y="-17859"/>
                  <a:pt x="146335" y="-16743"/>
                  <a:pt x="147005" y="-15069"/>
                </a:cubicBezTo>
                <a:close/>
                <a:moveTo>
                  <a:pt x="61782" y="23273"/>
                </a:moveTo>
                <a:lnTo>
                  <a:pt x="73782" y="51234"/>
                </a:lnTo>
                <a:lnTo>
                  <a:pt x="101743" y="63233"/>
                </a:lnTo>
                <a:cubicBezTo>
                  <a:pt x="105035" y="64629"/>
                  <a:pt x="107156" y="67866"/>
                  <a:pt x="107156" y="71438"/>
                </a:cubicBezTo>
                <a:cubicBezTo>
                  <a:pt x="107156" y="75009"/>
                  <a:pt x="105035" y="78246"/>
                  <a:pt x="101743" y="79642"/>
                </a:cubicBezTo>
                <a:lnTo>
                  <a:pt x="73782" y="91641"/>
                </a:lnTo>
                <a:lnTo>
                  <a:pt x="61782" y="119602"/>
                </a:lnTo>
                <a:cubicBezTo>
                  <a:pt x="60387" y="122895"/>
                  <a:pt x="57150" y="125016"/>
                  <a:pt x="53578" y="125016"/>
                </a:cubicBezTo>
                <a:cubicBezTo>
                  <a:pt x="50006" y="125016"/>
                  <a:pt x="46769" y="122895"/>
                  <a:pt x="45374" y="119602"/>
                </a:cubicBezTo>
                <a:lnTo>
                  <a:pt x="33375" y="91641"/>
                </a:lnTo>
                <a:lnTo>
                  <a:pt x="5414" y="79642"/>
                </a:lnTo>
                <a:cubicBezTo>
                  <a:pt x="2121" y="78246"/>
                  <a:pt x="0" y="75009"/>
                  <a:pt x="0" y="71438"/>
                </a:cubicBezTo>
                <a:cubicBezTo>
                  <a:pt x="0" y="67866"/>
                  <a:pt x="2121" y="64629"/>
                  <a:pt x="5414" y="63233"/>
                </a:cubicBezTo>
                <a:lnTo>
                  <a:pt x="33375" y="51234"/>
                </a:lnTo>
                <a:lnTo>
                  <a:pt x="45374" y="23273"/>
                </a:lnTo>
                <a:cubicBezTo>
                  <a:pt x="46769" y="19980"/>
                  <a:pt x="50006" y="17859"/>
                  <a:pt x="53578" y="17859"/>
                </a:cubicBezTo>
                <a:cubicBezTo>
                  <a:pt x="57150" y="17859"/>
                  <a:pt x="60387" y="19980"/>
                  <a:pt x="61782" y="23273"/>
                </a:cubicBezTo>
                <a:close/>
                <a:moveTo>
                  <a:pt x="258961" y="169664"/>
                </a:moveTo>
                <a:cubicBezTo>
                  <a:pt x="262533" y="169664"/>
                  <a:pt x="265770" y="171785"/>
                  <a:pt x="267165" y="175078"/>
                </a:cubicBezTo>
                <a:lnTo>
                  <a:pt x="279164" y="203039"/>
                </a:lnTo>
                <a:lnTo>
                  <a:pt x="307125" y="215038"/>
                </a:lnTo>
                <a:cubicBezTo>
                  <a:pt x="310418" y="216433"/>
                  <a:pt x="312539" y="219670"/>
                  <a:pt x="312539" y="223242"/>
                </a:cubicBezTo>
                <a:cubicBezTo>
                  <a:pt x="312539" y="226814"/>
                  <a:pt x="310418" y="230051"/>
                  <a:pt x="307125" y="231446"/>
                </a:cubicBezTo>
                <a:lnTo>
                  <a:pt x="279164" y="243446"/>
                </a:lnTo>
                <a:lnTo>
                  <a:pt x="267165" y="271407"/>
                </a:lnTo>
                <a:cubicBezTo>
                  <a:pt x="265770" y="274700"/>
                  <a:pt x="262533" y="276820"/>
                  <a:pt x="258961" y="276820"/>
                </a:cubicBezTo>
                <a:cubicBezTo>
                  <a:pt x="255389" y="276820"/>
                  <a:pt x="252152" y="274700"/>
                  <a:pt x="250757" y="271407"/>
                </a:cubicBezTo>
                <a:lnTo>
                  <a:pt x="238758" y="243446"/>
                </a:lnTo>
                <a:lnTo>
                  <a:pt x="210796" y="231446"/>
                </a:lnTo>
                <a:cubicBezTo>
                  <a:pt x="207504" y="230051"/>
                  <a:pt x="205383" y="226814"/>
                  <a:pt x="205383" y="223242"/>
                </a:cubicBezTo>
                <a:cubicBezTo>
                  <a:pt x="205383" y="219670"/>
                  <a:pt x="207504" y="216433"/>
                  <a:pt x="210796" y="215038"/>
                </a:cubicBezTo>
                <a:lnTo>
                  <a:pt x="238758" y="203039"/>
                </a:lnTo>
                <a:lnTo>
                  <a:pt x="250757" y="175078"/>
                </a:lnTo>
                <a:cubicBezTo>
                  <a:pt x="252152" y="171785"/>
                  <a:pt x="255389" y="169664"/>
                  <a:pt x="258961" y="169664"/>
                </a:cubicBezTo>
                <a:close/>
                <a:moveTo>
                  <a:pt x="256729" y="0"/>
                </a:moveTo>
                <a:cubicBezTo>
                  <a:pt x="262868" y="0"/>
                  <a:pt x="268784" y="2456"/>
                  <a:pt x="273193" y="6809"/>
                </a:cubicBezTo>
                <a:lnTo>
                  <a:pt x="296800" y="30417"/>
                </a:lnTo>
                <a:cubicBezTo>
                  <a:pt x="301154" y="34826"/>
                  <a:pt x="303609" y="40742"/>
                  <a:pt x="303609" y="46881"/>
                </a:cubicBezTo>
                <a:cubicBezTo>
                  <a:pt x="303609" y="53020"/>
                  <a:pt x="301154" y="58936"/>
                  <a:pt x="296800" y="63345"/>
                </a:cubicBezTo>
                <a:lnTo>
                  <a:pt x="247576" y="112570"/>
                </a:lnTo>
                <a:lnTo>
                  <a:pt x="191040" y="56034"/>
                </a:lnTo>
                <a:lnTo>
                  <a:pt x="240264" y="6809"/>
                </a:lnTo>
                <a:cubicBezTo>
                  <a:pt x="244673" y="2456"/>
                  <a:pt x="250589" y="0"/>
                  <a:pt x="256729" y="0"/>
                </a:cubicBezTo>
                <a:close/>
                <a:moveTo>
                  <a:pt x="24668" y="222405"/>
                </a:moveTo>
                <a:lnTo>
                  <a:pt x="172120" y="74954"/>
                </a:lnTo>
                <a:lnTo>
                  <a:pt x="228656" y="131490"/>
                </a:lnTo>
                <a:lnTo>
                  <a:pt x="81204" y="278941"/>
                </a:lnTo>
                <a:cubicBezTo>
                  <a:pt x="76795" y="283294"/>
                  <a:pt x="70879" y="285750"/>
                  <a:pt x="64740" y="285750"/>
                </a:cubicBezTo>
                <a:cubicBezTo>
                  <a:pt x="58601" y="285750"/>
                  <a:pt x="52685" y="283294"/>
                  <a:pt x="48276" y="278941"/>
                </a:cubicBezTo>
                <a:lnTo>
                  <a:pt x="24668" y="255333"/>
                </a:lnTo>
                <a:cubicBezTo>
                  <a:pt x="20315" y="250924"/>
                  <a:pt x="17859" y="245008"/>
                  <a:pt x="17859" y="238869"/>
                </a:cubicBezTo>
                <a:cubicBezTo>
                  <a:pt x="17859" y="232730"/>
                  <a:pt x="20315" y="226814"/>
                  <a:pt x="24668" y="222405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26" name="Text 24"/>
          <p:cNvSpPr/>
          <p:nvPr/>
        </p:nvSpPr>
        <p:spPr>
          <a:xfrm>
            <a:off x="8518475" y="2295525"/>
            <a:ext cx="30956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No-Code Configuration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518475" y="2752725"/>
            <a:ext cx="3067050" cy="175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Connect CRM, test webhooks, and map event logs via the Tenant Portal UI without writing code.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537525" y="4772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29" name="Text 27"/>
          <p:cNvSpPr/>
          <p:nvPr/>
        </p:nvSpPr>
        <p:spPr>
          <a:xfrm>
            <a:off x="8823275" y="4733925"/>
            <a:ext cx="1638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5C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Visual workflow builder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537525" y="5076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5CF6"/>
          </a:solidFill>
        </p:spPr>
      </p:sp>
      <p:sp>
        <p:nvSpPr>
          <p:cNvPr id="31" name="Text 29"/>
          <p:cNvSpPr/>
          <p:nvPr/>
        </p:nvSpPr>
        <p:spPr>
          <a:xfrm>
            <a:off x="8823275" y="5038725"/>
            <a:ext cx="1352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5C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Instant deployment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5763" y="5815013"/>
            <a:ext cx="11420475" cy="657225"/>
          </a:xfrm>
          <a:custGeom>
            <a:avLst/>
            <a:gdLst/>
            <a:ahLst/>
            <a:cxnLst/>
            <a:rect l="l" t="t" r="r" b="b"/>
            <a:pathLst>
              <a:path w="11420475" h="657225">
                <a:moveTo>
                  <a:pt x="114298" y="0"/>
                </a:moveTo>
                <a:lnTo>
                  <a:pt x="11306177" y="0"/>
                </a:lnTo>
                <a:cubicBezTo>
                  <a:pt x="11369260" y="0"/>
                  <a:pt x="11420475" y="51215"/>
                  <a:pt x="11420475" y="114298"/>
                </a:cubicBezTo>
                <a:lnTo>
                  <a:pt x="11420475" y="542927"/>
                </a:lnTo>
                <a:cubicBezTo>
                  <a:pt x="11420475" y="606010"/>
                  <a:pt x="11369260" y="657225"/>
                  <a:pt x="113061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1599912" y="607504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75009" y="53578"/>
                </a:moveTo>
                <a:cubicBezTo>
                  <a:pt x="75009" y="47664"/>
                  <a:pt x="79811" y="42863"/>
                  <a:pt x="85725" y="42863"/>
                </a:cubicBezTo>
                <a:cubicBezTo>
                  <a:pt x="91639" y="42863"/>
                  <a:pt x="96441" y="47664"/>
                  <a:pt x="96441" y="53578"/>
                </a:cubicBezTo>
                <a:cubicBezTo>
                  <a:pt x="96441" y="59492"/>
                  <a:pt x="91639" y="64294"/>
                  <a:pt x="85725" y="64294"/>
                </a:cubicBezTo>
                <a:cubicBezTo>
                  <a:pt x="79811" y="64294"/>
                  <a:pt x="75009" y="59492"/>
                  <a:pt x="75009" y="53578"/>
                </a:cubicBezTo>
                <a:close/>
                <a:moveTo>
                  <a:pt x="72330" y="75009"/>
                </a:moveTo>
                <a:lnTo>
                  <a:pt x="88404" y="75009"/>
                </a:lnTo>
                <a:cubicBezTo>
                  <a:pt x="92858" y="75009"/>
                  <a:pt x="96441" y="78592"/>
                  <a:pt x="96441" y="83046"/>
                </a:cubicBezTo>
                <a:lnTo>
                  <a:pt x="96441" y="112514"/>
                </a:lnTo>
                <a:lnTo>
                  <a:pt x="99120" y="112514"/>
                </a:lnTo>
                <a:cubicBezTo>
                  <a:pt x="103573" y="112514"/>
                  <a:pt x="107156" y="116097"/>
                  <a:pt x="107156" y="120551"/>
                </a:cubicBezTo>
                <a:cubicBezTo>
                  <a:pt x="107156" y="125004"/>
                  <a:pt x="103573" y="128588"/>
                  <a:pt x="99120" y="128588"/>
                </a:cubicBezTo>
                <a:lnTo>
                  <a:pt x="72330" y="128588"/>
                </a:lnTo>
                <a:cubicBezTo>
                  <a:pt x="67877" y="128588"/>
                  <a:pt x="64294" y="125004"/>
                  <a:pt x="64294" y="120551"/>
                </a:cubicBezTo>
                <a:cubicBezTo>
                  <a:pt x="64294" y="116097"/>
                  <a:pt x="67877" y="112514"/>
                  <a:pt x="72330" y="112514"/>
                </a:cubicBezTo>
                <a:lnTo>
                  <a:pt x="80367" y="112514"/>
                </a:lnTo>
                <a:lnTo>
                  <a:pt x="80367" y="91083"/>
                </a:lnTo>
                <a:lnTo>
                  <a:pt x="72330" y="91083"/>
                </a:lnTo>
                <a:cubicBezTo>
                  <a:pt x="67877" y="91083"/>
                  <a:pt x="64294" y="87500"/>
                  <a:pt x="64294" y="83046"/>
                </a:cubicBezTo>
                <a:cubicBezTo>
                  <a:pt x="64294" y="78592"/>
                  <a:pt x="67877" y="75009"/>
                  <a:pt x="72330" y="75009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34" name="Text 32"/>
          <p:cNvSpPr/>
          <p:nvPr/>
        </p:nvSpPr>
        <p:spPr>
          <a:xfrm>
            <a:off x="842963" y="6022975"/>
            <a:ext cx="108108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NeoStrike publishes events to RabbitMQ in &lt;</a:t>
            </a:r>
            <a:r>
              <a:rPr lang="en-US" sz="135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10ms </a:t>
            </a: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— Fast Track consumes asynchronously with guaranteed delivery</a:t>
            </a:r>
            <a:endParaRPr lang="en-US" sz="135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35965" y="4128135"/>
            <a:ext cx="3088640" cy="838200"/>
            <a:chOff x="1157" y="6441"/>
            <a:chExt cx="4864" cy="1320"/>
          </a:xfrm>
        </p:grpSpPr>
        <p:sp>
          <p:nvSpPr>
            <p:cNvPr id="10" name="Shape 8"/>
            <p:cNvSpPr/>
            <p:nvPr/>
          </p:nvSpPr>
          <p:spPr>
            <a:xfrm>
              <a:off x="1157" y="6501"/>
              <a:ext cx="240" cy="24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56" y="152400"/>
                    <a:pt x="152400" y="118256"/>
                    <a:pt x="152400" y="76200"/>
                  </a:cubicBezTo>
                  <a:cubicBezTo>
                    <a:pt x="152400" y="34144"/>
                    <a:pt x="118256" y="0"/>
                    <a:pt x="76200" y="0"/>
                  </a:cubicBezTo>
                  <a:cubicBezTo>
                    <a:pt x="34144" y="0"/>
                    <a:pt x="0" y="34144"/>
                    <a:pt x="0" y="76200"/>
                  </a:cubicBezTo>
                  <a:cubicBezTo>
                    <a:pt x="0" y="118256"/>
                    <a:pt x="34144" y="152400"/>
                    <a:pt x="76200" y="152400"/>
                  </a:cubicBezTo>
                  <a:close/>
                  <a:moveTo>
                    <a:pt x="101322" y="63311"/>
                  </a:moveTo>
                  <a:lnTo>
                    <a:pt x="77510" y="101411"/>
                  </a:lnTo>
                  <a:cubicBezTo>
                    <a:pt x="76260" y="103406"/>
                    <a:pt x="74116" y="104656"/>
                    <a:pt x="71765" y="104775"/>
                  </a:cubicBezTo>
                  <a:cubicBezTo>
                    <a:pt x="69413" y="104894"/>
                    <a:pt x="67151" y="103823"/>
                    <a:pt x="65752" y="101918"/>
                  </a:cubicBezTo>
                  <a:lnTo>
                    <a:pt x="51465" y="82867"/>
                  </a:lnTo>
                  <a:cubicBezTo>
                    <a:pt x="49084" y="79712"/>
                    <a:pt x="49738" y="75248"/>
                    <a:pt x="52894" y="72866"/>
                  </a:cubicBezTo>
                  <a:cubicBezTo>
                    <a:pt x="56049" y="70485"/>
                    <a:pt x="60514" y="71140"/>
                    <a:pt x="62895" y="74295"/>
                  </a:cubicBezTo>
                  <a:lnTo>
                    <a:pt x="70931" y="85011"/>
                  </a:lnTo>
                  <a:lnTo>
                    <a:pt x="89208" y="55751"/>
                  </a:lnTo>
                  <a:cubicBezTo>
                    <a:pt x="91291" y="52417"/>
                    <a:pt x="95696" y="51375"/>
                    <a:pt x="99060" y="53489"/>
                  </a:cubicBezTo>
                  <a:cubicBezTo>
                    <a:pt x="102424" y="55602"/>
                    <a:pt x="103436" y="59978"/>
                    <a:pt x="101322" y="63341"/>
                  </a:cubicBez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11" name="Text 9"/>
            <p:cNvSpPr/>
            <p:nvPr/>
          </p:nvSpPr>
          <p:spPr>
            <a:xfrm>
              <a:off x="1607" y="6441"/>
              <a:ext cx="2400" cy="360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altLang="en-US" sz="1200" dirty="0">
                  <a:solidFill>
                    <a:srgbClr val="3B82F6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RabbitMQ</a:t>
              </a:r>
              <a:r>
                <a:rPr lang="en-US" sz="1200" dirty="0">
                  <a:solidFill>
                    <a:srgbClr val="3B82F6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-powered</a:t>
              </a:r>
              <a:endParaRPr lang="en-US" sz="1600" dirty="0"/>
            </a:p>
          </p:txBody>
        </p:sp>
        <p:sp>
          <p:nvSpPr>
            <p:cNvPr id="12" name="Shape 10"/>
            <p:cNvSpPr/>
            <p:nvPr/>
          </p:nvSpPr>
          <p:spPr>
            <a:xfrm>
              <a:off x="1157" y="6981"/>
              <a:ext cx="240" cy="24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56" y="152400"/>
                    <a:pt x="152400" y="118256"/>
                    <a:pt x="152400" y="76200"/>
                  </a:cubicBezTo>
                  <a:cubicBezTo>
                    <a:pt x="152400" y="34144"/>
                    <a:pt x="118256" y="0"/>
                    <a:pt x="76200" y="0"/>
                  </a:cubicBezTo>
                  <a:cubicBezTo>
                    <a:pt x="34144" y="0"/>
                    <a:pt x="0" y="34144"/>
                    <a:pt x="0" y="76200"/>
                  </a:cubicBezTo>
                  <a:cubicBezTo>
                    <a:pt x="0" y="118256"/>
                    <a:pt x="34144" y="152400"/>
                    <a:pt x="76200" y="152400"/>
                  </a:cubicBezTo>
                  <a:close/>
                  <a:moveTo>
                    <a:pt x="101322" y="63311"/>
                  </a:moveTo>
                  <a:lnTo>
                    <a:pt x="77510" y="101411"/>
                  </a:lnTo>
                  <a:cubicBezTo>
                    <a:pt x="76260" y="103406"/>
                    <a:pt x="74116" y="104656"/>
                    <a:pt x="71765" y="104775"/>
                  </a:cubicBezTo>
                  <a:cubicBezTo>
                    <a:pt x="69413" y="104894"/>
                    <a:pt x="67151" y="103823"/>
                    <a:pt x="65752" y="101918"/>
                  </a:cubicBezTo>
                  <a:lnTo>
                    <a:pt x="51465" y="82867"/>
                  </a:lnTo>
                  <a:cubicBezTo>
                    <a:pt x="49084" y="79712"/>
                    <a:pt x="49738" y="75248"/>
                    <a:pt x="52894" y="72866"/>
                  </a:cubicBezTo>
                  <a:cubicBezTo>
                    <a:pt x="56049" y="70485"/>
                    <a:pt x="60514" y="71140"/>
                    <a:pt x="62895" y="74295"/>
                  </a:cubicBezTo>
                  <a:lnTo>
                    <a:pt x="70931" y="85011"/>
                  </a:lnTo>
                  <a:lnTo>
                    <a:pt x="89208" y="55751"/>
                  </a:lnTo>
                  <a:cubicBezTo>
                    <a:pt x="91291" y="52417"/>
                    <a:pt x="95696" y="51375"/>
                    <a:pt x="99060" y="53489"/>
                  </a:cubicBezTo>
                  <a:cubicBezTo>
                    <a:pt x="102424" y="55602"/>
                    <a:pt x="103436" y="59978"/>
                    <a:pt x="101322" y="63341"/>
                  </a:cubicBez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13" name="Text 11"/>
            <p:cNvSpPr/>
            <p:nvPr/>
          </p:nvSpPr>
          <p:spPr>
            <a:xfrm>
              <a:off x="1607" y="6921"/>
              <a:ext cx="2775" cy="360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rgbClr val="3B82F6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Event-driven architecture</a:t>
              </a:r>
              <a:endParaRPr lang="en-US" sz="1600" dirty="0"/>
            </a:p>
          </p:txBody>
        </p:sp>
        <p:sp>
          <p:nvSpPr>
            <p:cNvPr id="35" name="Shape 10"/>
            <p:cNvSpPr/>
            <p:nvPr/>
          </p:nvSpPr>
          <p:spPr>
            <a:xfrm>
              <a:off x="1157" y="7461"/>
              <a:ext cx="240" cy="24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56" y="152400"/>
                    <a:pt x="152400" y="118256"/>
                    <a:pt x="152400" y="76200"/>
                  </a:cubicBezTo>
                  <a:cubicBezTo>
                    <a:pt x="152400" y="34144"/>
                    <a:pt x="118256" y="0"/>
                    <a:pt x="76200" y="0"/>
                  </a:cubicBezTo>
                  <a:cubicBezTo>
                    <a:pt x="34144" y="0"/>
                    <a:pt x="0" y="34144"/>
                    <a:pt x="0" y="76200"/>
                  </a:cubicBezTo>
                  <a:cubicBezTo>
                    <a:pt x="0" y="118256"/>
                    <a:pt x="34144" y="152400"/>
                    <a:pt x="76200" y="152400"/>
                  </a:cubicBezTo>
                  <a:close/>
                  <a:moveTo>
                    <a:pt x="101322" y="63311"/>
                  </a:moveTo>
                  <a:lnTo>
                    <a:pt x="77510" y="101411"/>
                  </a:lnTo>
                  <a:cubicBezTo>
                    <a:pt x="76260" y="103406"/>
                    <a:pt x="74116" y="104656"/>
                    <a:pt x="71765" y="104775"/>
                  </a:cubicBezTo>
                  <a:cubicBezTo>
                    <a:pt x="69413" y="104894"/>
                    <a:pt x="67151" y="103823"/>
                    <a:pt x="65752" y="101918"/>
                  </a:cubicBezTo>
                  <a:lnTo>
                    <a:pt x="51465" y="82867"/>
                  </a:lnTo>
                  <a:cubicBezTo>
                    <a:pt x="49084" y="79712"/>
                    <a:pt x="49738" y="75248"/>
                    <a:pt x="52894" y="72866"/>
                  </a:cubicBezTo>
                  <a:cubicBezTo>
                    <a:pt x="56049" y="70485"/>
                    <a:pt x="60514" y="71140"/>
                    <a:pt x="62895" y="74295"/>
                  </a:cubicBezTo>
                  <a:lnTo>
                    <a:pt x="70931" y="85011"/>
                  </a:lnTo>
                  <a:lnTo>
                    <a:pt x="89208" y="55751"/>
                  </a:lnTo>
                  <a:cubicBezTo>
                    <a:pt x="91291" y="52417"/>
                    <a:pt x="95696" y="51375"/>
                    <a:pt x="99060" y="53489"/>
                  </a:cubicBezTo>
                  <a:cubicBezTo>
                    <a:pt x="102424" y="55602"/>
                    <a:pt x="103436" y="59978"/>
                    <a:pt x="101322" y="63341"/>
                  </a:cubicBez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36" name="Text 11"/>
            <p:cNvSpPr/>
            <p:nvPr/>
          </p:nvSpPr>
          <p:spPr>
            <a:xfrm>
              <a:off x="1607" y="7401"/>
              <a:ext cx="4415" cy="360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rgbClr val="3B82F6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Guaranteed delivery (durable queues)</a:t>
              </a:r>
              <a:endParaRPr lang="en-US" sz="1200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35330" y="5036185"/>
            <a:ext cx="3088640" cy="228600"/>
            <a:chOff x="1157" y="7881"/>
            <a:chExt cx="4864" cy="360"/>
          </a:xfrm>
        </p:grpSpPr>
        <p:sp>
          <p:nvSpPr>
            <p:cNvPr id="37" name="Shape 10"/>
            <p:cNvSpPr/>
            <p:nvPr/>
          </p:nvSpPr>
          <p:spPr>
            <a:xfrm>
              <a:off x="1157" y="7941"/>
              <a:ext cx="240" cy="24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56" y="152400"/>
                    <a:pt x="152400" y="118256"/>
                    <a:pt x="152400" y="76200"/>
                  </a:cubicBezTo>
                  <a:cubicBezTo>
                    <a:pt x="152400" y="34144"/>
                    <a:pt x="118256" y="0"/>
                    <a:pt x="76200" y="0"/>
                  </a:cubicBezTo>
                  <a:cubicBezTo>
                    <a:pt x="34144" y="0"/>
                    <a:pt x="0" y="34144"/>
                    <a:pt x="0" y="76200"/>
                  </a:cubicBezTo>
                  <a:cubicBezTo>
                    <a:pt x="0" y="118256"/>
                    <a:pt x="34144" y="152400"/>
                    <a:pt x="76200" y="152400"/>
                  </a:cubicBezTo>
                  <a:close/>
                  <a:moveTo>
                    <a:pt x="101322" y="63311"/>
                  </a:moveTo>
                  <a:lnTo>
                    <a:pt x="77510" y="101411"/>
                  </a:lnTo>
                  <a:cubicBezTo>
                    <a:pt x="76260" y="103406"/>
                    <a:pt x="74116" y="104656"/>
                    <a:pt x="71765" y="104775"/>
                  </a:cubicBezTo>
                  <a:cubicBezTo>
                    <a:pt x="69413" y="104894"/>
                    <a:pt x="67151" y="103823"/>
                    <a:pt x="65752" y="101918"/>
                  </a:cubicBezTo>
                  <a:lnTo>
                    <a:pt x="51465" y="82867"/>
                  </a:lnTo>
                  <a:cubicBezTo>
                    <a:pt x="49084" y="79712"/>
                    <a:pt x="49738" y="75248"/>
                    <a:pt x="52894" y="72866"/>
                  </a:cubicBezTo>
                  <a:cubicBezTo>
                    <a:pt x="56049" y="70485"/>
                    <a:pt x="60514" y="71140"/>
                    <a:pt x="62895" y="74295"/>
                  </a:cubicBezTo>
                  <a:lnTo>
                    <a:pt x="70931" y="85011"/>
                  </a:lnTo>
                  <a:lnTo>
                    <a:pt x="89208" y="55751"/>
                  </a:lnTo>
                  <a:cubicBezTo>
                    <a:pt x="91291" y="52417"/>
                    <a:pt x="95696" y="51375"/>
                    <a:pt x="99060" y="53489"/>
                  </a:cubicBezTo>
                  <a:cubicBezTo>
                    <a:pt x="102424" y="55602"/>
                    <a:pt x="103436" y="59978"/>
                    <a:pt x="101322" y="63341"/>
                  </a:cubicBez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38" name="Text 11"/>
            <p:cNvSpPr/>
            <p:nvPr/>
          </p:nvSpPr>
          <p:spPr>
            <a:xfrm>
              <a:off x="1607" y="7881"/>
              <a:ext cx="4415" cy="360"/>
            </a:xfrm>
            <a:prstGeom prst="rect">
              <a:avLst/>
            </a:prstGeom>
            <a:noFill/>
          </p:spPr>
          <p:txBody>
            <a:bodyPr wrap="square" lIns="0" tIns="0" rIns="0" bIns="0" rtlCol="0" anchor="ctr"/>
            <a:p>
              <a:pPr>
                <a:lnSpc>
                  <a:spcPct val="130000"/>
                </a:lnSpc>
              </a:pPr>
              <a:r>
                <a:rPr lang="en-US" altLang="en-US" sz="1200" dirty="0">
                  <a:solidFill>
                    <a:srgbClr val="3B82F6"/>
                  </a:solidFill>
                  <a:latin typeface="Quattrocento Sans" panose="020B0502050000020003" pitchFamily="34" charset="0"/>
                  <a:ea typeface="Quattrocento Sans" panose="020B0502050000020003" pitchFamily="34" charset="-122"/>
                  <a:cs typeface="Quattrocento Sans" panose="020B0502050000020003" pitchFamily="34" charset="-120"/>
                </a:rPr>
                <a:t>No impact on API performance (async)</a:t>
              </a:r>
              <a:endParaRPr lang="en-US" altLang="en-US" sz="1200" dirty="0">
                <a:solidFill>
                  <a:srgbClr val="3B82F6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477000" y="0"/>
            <a:ext cx="5715000" cy="5715000"/>
          </a:xfrm>
          <a:custGeom>
            <a:avLst/>
            <a:gdLst/>
            <a:ahLst/>
            <a:cxnLst/>
            <a:rect l="l" t="t" r="r" b="b"/>
            <a:pathLst>
              <a:path w="5715000" h="5715000">
                <a:moveTo>
                  <a:pt x="2857500" y="0"/>
                </a:moveTo>
                <a:lnTo>
                  <a:pt x="2857500" y="0"/>
                </a:lnTo>
                <a:cubicBezTo>
                  <a:pt x="4434597" y="0"/>
                  <a:pt x="5715000" y="1280403"/>
                  <a:pt x="5715000" y="2857500"/>
                </a:cubicBezTo>
                <a:lnTo>
                  <a:pt x="5715000" y="2857500"/>
                </a:lnTo>
                <a:cubicBezTo>
                  <a:pt x="5715000" y="4434597"/>
                  <a:pt x="4434597" y="5715000"/>
                  <a:pt x="2857500" y="5715000"/>
                </a:cubicBezTo>
                <a:lnTo>
                  <a:pt x="2857500" y="5715000"/>
                </a:lnTo>
                <a:cubicBezTo>
                  <a:pt x="1280403" y="5715000"/>
                  <a:pt x="0" y="4434597"/>
                  <a:pt x="0" y="2857500"/>
                </a:cubicBezTo>
                <a:lnTo>
                  <a:pt x="0" y="2857500"/>
                </a:lnTo>
                <a:cubicBezTo>
                  <a:pt x="0" y="1280403"/>
                  <a:pt x="1280403" y="0"/>
                  <a:pt x="2857500" y="0"/>
                </a:cubicBezTo>
                <a:close/>
              </a:path>
            </a:pathLst>
          </a:custGeom>
          <a:solidFill>
            <a:srgbClr val="10B981">
              <a:alpha val="5098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Maximizing Payment Approval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04913"/>
            <a:ext cx="11420475" cy="2562225"/>
          </a:xfrm>
          <a:custGeom>
            <a:avLst/>
            <a:gdLst/>
            <a:ahLst/>
            <a:cxnLst/>
            <a:rect l="l" t="t" r="r" b="b"/>
            <a:pathLst>
              <a:path w="11420475" h="2562225">
                <a:moveTo>
                  <a:pt x="152401" y="0"/>
                </a:moveTo>
                <a:lnTo>
                  <a:pt x="11268074" y="0"/>
                </a:lnTo>
                <a:cubicBezTo>
                  <a:pt x="11352186" y="0"/>
                  <a:pt x="11420475" y="68289"/>
                  <a:pt x="11420475" y="152401"/>
                </a:cubicBezTo>
                <a:lnTo>
                  <a:pt x="11420475" y="2409824"/>
                </a:lnTo>
                <a:cubicBezTo>
                  <a:pt x="11420475" y="2493936"/>
                  <a:pt x="11352186" y="2562225"/>
                  <a:pt x="11268074" y="2562225"/>
                </a:cubicBezTo>
                <a:lnTo>
                  <a:pt x="152401" y="2562225"/>
                </a:lnTo>
                <a:cubicBezTo>
                  <a:pt x="68289" y="2562225"/>
                  <a:pt x="0" y="2493936"/>
                  <a:pt x="0" y="2409824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95325" y="16097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Adyen (Raw)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362325" y="15144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8" name="Shape 6"/>
          <p:cNvSpPr/>
          <p:nvPr/>
        </p:nvSpPr>
        <p:spPr>
          <a:xfrm>
            <a:off x="3362325" y="1514475"/>
            <a:ext cx="7229475" cy="457200"/>
          </a:xfrm>
          <a:custGeom>
            <a:avLst/>
            <a:gdLst/>
            <a:ahLst/>
            <a:cxnLst/>
            <a:rect l="l" t="t" r="r" b="b"/>
            <a:pathLst>
              <a:path w="7229475" h="457200">
                <a:moveTo>
                  <a:pt x="0" y="0"/>
                </a:moveTo>
                <a:lnTo>
                  <a:pt x="7229475" y="0"/>
                </a:lnTo>
                <a:lnTo>
                  <a:pt x="722947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4748B"/>
              </a:gs>
              <a:gs pos="100000">
                <a:srgbClr val="94A3B8"/>
              </a:gs>
            </a:gsLst>
            <a:lin ang="0" scaled="1"/>
          </a:gradFill>
        </p:spPr>
      </p:sp>
      <p:sp>
        <p:nvSpPr>
          <p:cNvPr id="9" name="Text 7"/>
          <p:cNvSpPr/>
          <p:nvPr/>
        </p:nvSpPr>
        <p:spPr>
          <a:xfrm>
            <a:off x="9948714" y="1609725"/>
            <a:ext cx="590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91.5%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95325" y="22955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Stripe (Raw)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362325" y="22002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12" name="Shape 10"/>
          <p:cNvSpPr/>
          <p:nvPr/>
        </p:nvSpPr>
        <p:spPr>
          <a:xfrm>
            <a:off x="3362325" y="2200275"/>
            <a:ext cx="7181850" cy="457200"/>
          </a:xfrm>
          <a:custGeom>
            <a:avLst/>
            <a:gdLst/>
            <a:ahLst/>
            <a:cxnLst/>
            <a:rect l="l" t="t" r="r" b="b"/>
            <a:pathLst>
              <a:path w="7181850" h="457200">
                <a:moveTo>
                  <a:pt x="0" y="0"/>
                </a:moveTo>
                <a:lnTo>
                  <a:pt x="7181850" y="0"/>
                </a:lnTo>
                <a:lnTo>
                  <a:pt x="71818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4748B"/>
              </a:gs>
              <a:gs pos="100000">
                <a:srgbClr val="94A3B8"/>
              </a:gs>
            </a:gsLst>
            <a:lin ang="0" scaled="1"/>
          </a:gradFill>
        </p:spPr>
      </p:sp>
      <p:sp>
        <p:nvSpPr>
          <p:cNvPr id="13" name="Text 11"/>
          <p:cNvSpPr/>
          <p:nvPr/>
        </p:nvSpPr>
        <p:spPr>
          <a:xfrm>
            <a:off x="9840813" y="2295525"/>
            <a:ext cx="6381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90.8%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5325" y="29813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NeoStrike Orchestrated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362325" y="28860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16" name="Shape 14"/>
          <p:cNvSpPr/>
          <p:nvPr/>
        </p:nvSpPr>
        <p:spPr>
          <a:xfrm>
            <a:off x="3362325" y="2886075"/>
            <a:ext cx="7839075" cy="457200"/>
          </a:xfrm>
          <a:custGeom>
            <a:avLst/>
            <a:gdLst/>
            <a:ahLst/>
            <a:cxnLst/>
            <a:rect l="l" t="t" r="r" b="b"/>
            <a:pathLst>
              <a:path w="7839075" h="457200">
                <a:moveTo>
                  <a:pt x="0" y="0"/>
                </a:moveTo>
                <a:lnTo>
                  <a:pt x="7839075" y="0"/>
                </a:lnTo>
                <a:lnTo>
                  <a:pt x="783907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B82F6"/>
              </a:gs>
            </a:gsLst>
            <a:lin ang="0" scaled="1"/>
          </a:gradFill>
        </p:spPr>
      </p:sp>
      <p:sp>
        <p:nvSpPr>
          <p:cNvPr id="17" name="Text 15"/>
          <p:cNvSpPr/>
          <p:nvPr/>
        </p:nvSpPr>
        <p:spPr>
          <a:xfrm>
            <a:off x="10519023" y="2981325"/>
            <a:ext cx="628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99.2%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57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2069306" y="4238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20" name="Text 18"/>
          <p:cNvSpPr/>
          <p:nvPr/>
        </p:nvSpPr>
        <p:spPr>
          <a:xfrm>
            <a:off x="5762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Geography-Based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10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Smart routing by region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2719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937647" y="42386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4687" y="48667"/>
                </a:moveTo>
                <a:cubicBezTo>
                  <a:pt x="179822" y="44593"/>
                  <a:pt x="183059" y="38286"/>
                  <a:pt x="183059" y="31254"/>
                </a:cubicBezTo>
                <a:cubicBezTo>
                  <a:pt x="183059" y="18920"/>
                  <a:pt x="173069" y="8930"/>
                  <a:pt x="160734" y="8930"/>
                </a:cubicBezTo>
                <a:cubicBezTo>
                  <a:pt x="148400" y="8930"/>
                  <a:pt x="138410" y="18920"/>
                  <a:pt x="138410" y="31254"/>
                </a:cubicBezTo>
                <a:cubicBezTo>
                  <a:pt x="138410" y="38286"/>
                  <a:pt x="141703" y="44593"/>
                  <a:pt x="146782" y="48667"/>
                </a:cubicBezTo>
                <a:lnTo>
                  <a:pt x="108607" y="108719"/>
                </a:lnTo>
                <a:cubicBezTo>
                  <a:pt x="103026" y="117481"/>
                  <a:pt x="91139" y="119658"/>
                  <a:pt x="82823" y="113407"/>
                </a:cubicBezTo>
                <a:lnTo>
                  <a:pt x="49616" y="88571"/>
                </a:lnTo>
                <a:cubicBezTo>
                  <a:pt x="52127" y="84999"/>
                  <a:pt x="53578" y="80590"/>
                  <a:pt x="53578" y="75902"/>
                </a:cubicBezTo>
                <a:cubicBezTo>
                  <a:pt x="53578" y="63568"/>
                  <a:pt x="43588" y="53578"/>
                  <a:pt x="31254" y="53578"/>
                </a:cubicBezTo>
                <a:cubicBezTo>
                  <a:pt x="18920" y="53578"/>
                  <a:pt x="8930" y="63568"/>
                  <a:pt x="8930" y="75902"/>
                </a:cubicBezTo>
                <a:cubicBezTo>
                  <a:pt x="8930" y="88069"/>
                  <a:pt x="18697" y="98003"/>
                  <a:pt x="30807" y="98227"/>
                </a:cubicBezTo>
                <a:lnTo>
                  <a:pt x="49002" y="219615"/>
                </a:lnTo>
                <a:cubicBezTo>
                  <a:pt x="51625" y="237083"/>
                  <a:pt x="66638" y="250031"/>
                  <a:pt x="84330" y="250031"/>
                </a:cubicBezTo>
                <a:lnTo>
                  <a:pt x="237139" y="250031"/>
                </a:lnTo>
                <a:cubicBezTo>
                  <a:pt x="254831" y="250031"/>
                  <a:pt x="269844" y="237083"/>
                  <a:pt x="272467" y="219615"/>
                </a:cubicBezTo>
                <a:lnTo>
                  <a:pt x="290661" y="98227"/>
                </a:lnTo>
                <a:cubicBezTo>
                  <a:pt x="302772" y="98003"/>
                  <a:pt x="312539" y="88069"/>
                  <a:pt x="312539" y="75902"/>
                </a:cubicBezTo>
                <a:cubicBezTo>
                  <a:pt x="312539" y="63568"/>
                  <a:pt x="302549" y="53578"/>
                  <a:pt x="290215" y="53578"/>
                </a:cubicBezTo>
                <a:cubicBezTo>
                  <a:pt x="277881" y="53578"/>
                  <a:pt x="267891" y="63568"/>
                  <a:pt x="267891" y="75902"/>
                </a:cubicBezTo>
                <a:cubicBezTo>
                  <a:pt x="267891" y="80590"/>
                  <a:pt x="269342" y="84999"/>
                  <a:pt x="271853" y="88571"/>
                </a:cubicBezTo>
                <a:lnTo>
                  <a:pt x="238702" y="113463"/>
                </a:lnTo>
                <a:cubicBezTo>
                  <a:pt x="230386" y="119714"/>
                  <a:pt x="218498" y="117537"/>
                  <a:pt x="212917" y="108775"/>
                </a:cubicBezTo>
                <a:lnTo>
                  <a:pt x="174687" y="48667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24" name="Text 22"/>
          <p:cNvSpPr/>
          <p:nvPr/>
        </p:nvSpPr>
        <p:spPr>
          <a:xfrm>
            <a:off x="44624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VIP Status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672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Priority processing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581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8B5CF6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841706" y="4238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28" name="Text 26"/>
          <p:cNvSpPr/>
          <p:nvPr/>
        </p:nvSpPr>
        <p:spPr>
          <a:xfrm>
            <a:off x="83486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Historical Patterns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534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ML-optimized routing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5763" y="5681663"/>
            <a:ext cx="11420475" cy="657225"/>
          </a:xfrm>
          <a:custGeom>
            <a:avLst/>
            <a:gdLst/>
            <a:ahLst/>
            <a:cxnLst/>
            <a:rect l="l" t="t" r="r" b="b"/>
            <a:pathLst>
              <a:path w="11420475" h="657225">
                <a:moveTo>
                  <a:pt x="114298" y="0"/>
                </a:moveTo>
                <a:lnTo>
                  <a:pt x="11306177" y="0"/>
                </a:lnTo>
                <a:cubicBezTo>
                  <a:pt x="11369260" y="0"/>
                  <a:pt x="11420475" y="51215"/>
                  <a:pt x="11420475" y="114298"/>
                </a:cubicBezTo>
                <a:lnTo>
                  <a:pt x="11420475" y="542927"/>
                </a:lnTo>
                <a:cubicBezTo>
                  <a:pt x="11420475" y="606010"/>
                  <a:pt x="11369260" y="657225"/>
                  <a:pt x="113061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2507903" y="59150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2" name="Text 30"/>
          <p:cNvSpPr/>
          <p:nvPr/>
        </p:nvSpPr>
        <p:spPr>
          <a:xfrm>
            <a:off x="842963" y="5876925"/>
            <a:ext cx="108108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Payment orchestration can boost approval rates by up to </a:t>
            </a:r>
            <a:r>
              <a:rPr lang="en-US" sz="135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15%</a:t>
            </a: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and reduce declines below </a:t>
            </a:r>
            <a:r>
              <a:rPr lang="en-US" sz="135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15%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477000" y="0"/>
            <a:ext cx="5715000" cy="5715000"/>
          </a:xfrm>
          <a:custGeom>
            <a:avLst/>
            <a:gdLst/>
            <a:ahLst/>
            <a:cxnLst/>
            <a:rect l="l" t="t" r="r" b="b"/>
            <a:pathLst>
              <a:path w="5715000" h="5715000">
                <a:moveTo>
                  <a:pt x="2857500" y="0"/>
                </a:moveTo>
                <a:lnTo>
                  <a:pt x="2857500" y="0"/>
                </a:lnTo>
                <a:cubicBezTo>
                  <a:pt x="4434597" y="0"/>
                  <a:pt x="5715000" y="1280403"/>
                  <a:pt x="5715000" y="2857500"/>
                </a:cubicBezTo>
                <a:lnTo>
                  <a:pt x="5715000" y="2857500"/>
                </a:lnTo>
                <a:cubicBezTo>
                  <a:pt x="5715000" y="4434597"/>
                  <a:pt x="4434597" y="5715000"/>
                  <a:pt x="2857500" y="5715000"/>
                </a:cubicBezTo>
                <a:lnTo>
                  <a:pt x="2857500" y="5715000"/>
                </a:lnTo>
                <a:cubicBezTo>
                  <a:pt x="1280403" y="5715000"/>
                  <a:pt x="0" y="4434597"/>
                  <a:pt x="0" y="2857500"/>
                </a:cubicBezTo>
                <a:lnTo>
                  <a:pt x="0" y="2857500"/>
                </a:lnTo>
                <a:cubicBezTo>
                  <a:pt x="0" y="1280403"/>
                  <a:pt x="1280403" y="0"/>
                  <a:pt x="2857500" y="0"/>
                </a:cubicBezTo>
                <a:close/>
              </a:path>
            </a:pathLst>
          </a:custGeom>
          <a:solidFill>
            <a:srgbClr val="10B981">
              <a:alpha val="5098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Pure Serverless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04913"/>
            <a:ext cx="11420475" cy="2562225"/>
          </a:xfrm>
          <a:custGeom>
            <a:avLst/>
            <a:gdLst/>
            <a:ahLst/>
            <a:cxnLst/>
            <a:rect l="l" t="t" r="r" b="b"/>
            <a:pathLst>
              <a:path w="11420475" h="2562225">
                <a:moveTo>
                  <a:pt x="152401" y="0"/>
                </a:moveTo>
                <a:lnTo>
                  <a:pt x="11268074" y="0"/>
                </a:lnTo>
                <a:cubicBezTo>
                  <a:pt x="11352186" y="0"/>
                  <a:pt x="11420475" y="68289"/>
                  <a:pt x="11420475" y="152401"/>
                </a:cubicBezTo>
                <a:lnTo>
                  <a:pt x="11420475" y="2409824"/>
                </a:lnTo>
                <a:cubicBezTo>
                  <a:pt x="11420475" y="2493936"/>
                  <a:pt x="11352186" y="2562225"/>
                  <a:pt x="11268074" y="2562225"/>
                </a:cubicBezTo>
                <a:lnTo>
                  <a:pt x="152401" y="2562225"/>
                </a:lnTo>
                <a:cubicBezTo>
                  <a:pt x="68289" y="2562225"/>
                  <a:pt x="0" y="2493936"/>
                  <a:pt x="0" y="2409824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F172A">
              <a:alpha val="60000"/>
            </a:srgbClr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95325" y="16097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Single Platform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362325" y="15144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8" name="Shape 6"/>
          <p:cNvSpPr/>
          <p:nvPr/>
        </p:nvSpPr>
        <p:spPr>
          <a:xfrm>
            <a:off x="3362325" y="1514475"/>
            <a:ext cx="7229475" cy="457200"/>
          </a:xfrm>
          <a:custGeom>
            <a:avLst/>
            <a:gdLst/>
            <a:ahLst/>
            <a:cxnLst/>
            <a:rect l="l" t="t" r="r" b="b"/>
            <a:pathLst>
              <a:path w="7229475" h="457200">
                <a:moveTo>
                  <a:pt x="0" y="0"/>
                </a:moveTo>
                <a:lnTo>
                  <a:pt x="7229475" y="0"/>
                </a:lnTo>
                <a:lnTo>
                  <a:pt x="722947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4748B"/>
              </a:gs>
              <a:gs pos="100000">
                <a:srgbClr val="94A3B8"/>
              </a:gs>
            </a:gsLst>
            <a:lin ang="0" scaled="1"/>
          </a:gradFill>
        </p:spPr>
      </p:sp>
      <p:sp>
        <p:nvSpPr>
          <p:cNvPr id="9" name="Text 7"/>
          <p:cNvSpPr/>
          <p:nvPr/>
        </p:nvSpPr>
        <p:spPr>
          <a:xfrm>
            <a:off x="9948714" y="1609725"/>
            <a:ext cx="5905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Vercel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95325" y="22955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Scales to Zero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362325" y="22002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12" name="Shape 10"/>
          <p:cNvSpPr/>
          <p:nvPr/>
        </p:nvSpPr>
        <p:spPr>
          <a:xfrm>
            <a:off x="3362325" y="2200275"/>
            <a:ext cx="7181850" cy="457200"/>
          </a:xfrm>
          <a:custGeom>
            <a:avLst/>
            <a:gdLst/>
            <a:ahLst/>
            <a:cxnLst/>
            <a:rect l="l" t="t" r="r" b="b"/>
            <a:pathLst>
              <a:path w="7181850" h="457200">
                <a:moveTo>
                  <a:pt x="0" y="0"/>
                </a:moveTo>
                <a:lnTo>
                  <a:pt x="7181850" y="0"/>
                </a:lnTo>
                <a:lnTo>
                  <a:pt x="71818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4748B"/>
              </a:gs>
              <a:gs pos="100000">
                <a:srgbClr val="94A3B8"/>
              </a:gs>
            </a:gsLst>
            <a:lin ang="0" scaled="1"/>
          </a:gradFill>
        </p:spPr>
      </p:sp>
      <p:sp>
        <p:nvSpPr>
          <p:cNvPr id="13" name="Text 11"/>
          <p:cNvSpPr/>
          <p:nvPr/>
        </p:nvSpPr>
        <p:spPr>
          <a:xfrm>
            <a:off x="9840813" y="2295525"/>
            <a:ext cx="6381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Pay Per Use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5325" y="2981325"/>
            <a:ext cx="2533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B98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Auto-Scaling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362325" y="2886075"/>
            <a:ext cx="7905750" cy="457200"/>
          </a:xfrm>
          <a:custGeom>
            <a:avLst/>
            <a:gdLst/>
            <a:ahLst/>
            <a:cxnLst/>
            <a:rect l="l" t="t" r="r" b="b"/>
            <a:pathLst>
              <a:path w="7905750" h="457200">
                <a:moveTo>
                  <a:pt x="228600" y="0"/>
                </a:moveTo>
                <a:lnTo>
                  <a:pt x="7677150" y="0"/>
                </a:lnTo>
                <a:cubicBezTo>
                  <a:pt x="7803318" y="0"/>
                  <a:pt x="7905750" y="102432"/>
                  <a:pt x="7905750" y="228600"/>
                </a:cubicBezTo>
                <a:lnTo>
                  <a:pt x="7905750" y="228600"/>
                </a:lnTo>
                <a:cubicBezTo>
                  <a:pt x="7905750" y="354768"/>
                  <a:pt x="7803318" y="457200"/>
                  <a:pt x="76771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293B"/>
          </a:solidFill>
        </p:spPr>
      </p:sp>
      <p:sp>
        <p:nvSpPr>
          <p:cNvPr id="16" name="Shape 14"/>
          <p:cNvSpPr/>
          <p:nvPr/>
        </p:nvSpPr>
        <p:spPr>
          <a:xfrm>
            <a:off x="3362325" y="2886075"/>
            <a:ext cx="7839075" cy="457200"/>
          </a:xfrm>
          <a:custGeom>
            <a:avLst/>
            <a:gdLst/>
            <a:ahLst/>
            <a:cxnLst/>
            <a:rect l="l" t="t" r="r" b="b"/>
            <a:pathLst>
              <a:path w="7839075" h="457200">
                <a:moveTo>
                  <a:pt x="0" y="0"/>
                </a:moveTo>
                <a:lnTo>
                  <a:pt x="7839075" y="0"/>
                </a:lnTo>
                <a:lnTo>
                  <a:pt x="783907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0B981"/>
              </a:gs>
              <a:gs pos="100000">
                <a:srgbClr val="3B82F6"/>
              </a:gs>
            </a:gsLst>
            <a:lin ang="0" scaled="1"/>
          </a:gradFill>
        </p:spPr>
      </p:sp>
      <p:sp>
        <p:nvSpPr>
          <p:cNvPr id="17" name="Text 15"/>
          <p:cNvSpPr/>
          <p:nvPr/>
        </p:nvSpPr>
        <p:spPr>
          <a:xfrm>
            <a:off x="10519023" y="2981325"/>
            <a:ext cx="6286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10-10K Users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57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2069306" y="4238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3B82F6"/>
          </a:solidFill>
        </p:spPr>
      </p:sp>
      <p:sp>
        <p:nvSpPr>
          <p:cNvPr id="20" name="Text 18"/>
          <p:cNvSpPr/>
          <p:nvPr/>
        </p:nvSpPr>
        <p:spPr>
          <a:xfrm>
            <a:off x="5762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Edge Functions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10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Global edge network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2719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937647" y="42386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4687" y="48667"/>
                </a:moveTo>
                <a:cubicBezTo>
                  <a:pt x="179822" y="44593"/>
                  <a:pt x="183059" y="38286"/>
                  <a:pt x="183059" y="31254"/>
                </a:cubicBezTo>
                <a:cubicBezTo>
                  <a:pt x="183059" y="18920"/>
                  <a:pt x="173069" y="8930"/>
                  <a:pt x="160734" y="8930"/>
                </a:cubicBezTo>
                <a:cubicBezTo>
                  <a:pt x="148400" y="8930"/>
                  <a:pt x="138410" y="18920"/>
                  <a:pt x="138410" y="31254"/>
                </a:cubicBezTo>
                <a:cubicBezTo>
                  <a:pt x="138410" y="38286"/>
                  <a:pt x="141703" y="44593"/>
                  <a:pt x="146782" y="48667"/>
                </a:cubicBezTo>
                <a:lnTo>
                  <a:pt x="108607" y="108719"/>
                </a:lnTo>
                <a:cubicBezTo>
                  <a:pt x="103026" y="117481"/>
                  <a:pt x="91139" y="119658"/>
                  <a:pt x="82823" y="113407"/>
                </a:cubicBezTo>
                <a:lnTo>
                  <a:pt x="49616" y="88571"/>
                </a:lnTo>
                <a:cubicBezTo>
                  <a:pt x="52127" y="84999"/>
                  <a:pt x="53578" y="80590"/>
                  <a:pt x="53578" y="75902"/>
                </a:cubicBezTo>
                <a:cubicBezTo>
                  <a:pt x="53578" y="63568"/>
                  <a:pt x="43588" y="53578"/>
                  <a:pt x="31254" y="53578"/>
                </a:cubicBezTo>
                <a:cubicBezTo>
                  <a:pt x="18920" y="53578"/>
                  <a:pt x="8930" y="63568"/>
                  <a:pt x="8930" y="75902"/>
                </a:cubicBezTo>
                <a:cubicBezTo>
                  <a:pt x="8930" y="88069"/>
                  <a:pt x="18697" y="98003"/>
                  <a:pt x="30807" y="98227"/>
                </a:cubicBezTo>
                <a:lnTo>
                  <a:pt x="49002" y="219615"/>
                </a:lnTo>
                <a:cubicBezTo>
                  <a:pt x="51625" y="237083"/>
                  <a:pt x="66638" y="250031"/>
                  <a:pt x="84330" y="250031"/>
                </a:cubicBezTo>
                <a:lnTo>
                  <a:pt x="237139" y="250031"/>
                </a:lnTo>
                <a:cubicBezTo>
                  <a:pt x="254831" y="250031"/>
                  <a:pt x="269844" y="237083"/>
                  <a:pt x="272467" y="219615"/>
                </a:cubicBezTo>
                <a:lnTo>
                  <a:pt x="290661" y="98227"/>
                </a:lnTo>
                <a:cubicBezTo>
                  <a:pt x="302772" y="98003"/>
                  <a:pt x="312539" y="88069"/>
                  <a:pt x="312539" y="75902"/>
                </a:cubicBezTo>
                <a:cubicBezTo>
                  <a:pt x="312539" y="63568"/>
                  <a:pt x="302549" y="53578"/>
                  <a:pt x="290215" y="53578"/>
                </a:cubicBezTo>
                <a:cubicBezTo>
                  <a:pt x="277881" y="53578"/>
                  <a:pt x="267891" y="63568"/>
                  <a:pt x="267891" y="75902"/>
                </a:cubicBezTo>
                <a:cubicBezTo>
                  <a:pt x="267891" y="80590"/>
                  <a:pt x="269342" y="84999"/>
                  <a:pt x="271853" y="88571"/>
                </a:cubicBezTo>
                <a:lnTo>
                  <a:pt x="238702" y="113463"/>
                </a:lnTo>
                <a:cubicBezTo>
                  <a:pt x="230386" y="119714"/>
                  <a:pt x="218498" y="117537"/>
                  <a:pt x="212917" y="108775"/>
                </a:cubicBezTo>
                <a:lnTo>
                  <a:pt x="174687" y="48667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24" name="Text 22"/>
          <p:cNvSpPr/>
          <p:nvPr/>
        </p:nvSpPr>
        <p:spPr>
          <a:xfrm>
            <a:off x="44624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RabbitMQ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672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Async messaging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58163" y="4005262"/>
            <a:ext cx="3648075" cy="1438275"/>
          </a:xfrm>
          <a:custGeom>
            <a:avLst/>
            <a:gdLst/>
            <a:ahLst/>
            <a:cxnLst/>
            <a:rect l="l" t="t" r="r" b="b"/>
            <a:pathLst>
              <a:path w="3648075" h="1438275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1323975"/>
                </a:lnTo>
                <a:cubicBezTo>
                  <a:pt x="3648075" y="1387101"/>
                  <a:pt x="3596901" y="1438275"/>
                  <a:pt x="3533775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8B5CF6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841706" y="4238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8B5CF6"/>
          </a:solidFill>
        </p:spPr>
      </p:sp>
      <p:sp>
        <p:nvSpPr>
          <p:cNvPr id="28" name="Text 26"/>
          <p:cNvSpPr/>
          <p:nvPr/>
        </p:nvSpPr>
        <p:spPr>
          <a:xfrm>
            <a:off x="8348663" y="4638675"/>
            <a:ext cx="326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Cost Efficient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53425" y="4981575"/>
            <a:ext cx="32575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€54-79/month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5763" y="5681663"/>
            <a:ext cx="11420475" cy="657225"/>
          </a:xfrm>
          <a:custGeom>
            <a:avLst/>
            <a:gdLst/>
            <a:ahLst/>
            <a:cxnLst/>
            <a:rect l="l" t="t" r="r" b="b"/>
            <a:pathLst>
              <a:path w="11420475" h="657225">
                <a:moveTo>
                  <a:pt x="114298" y="0"/>
                </a:moveTo>
                <a:lnTo>
                  <a:pt x="11306177" y="0"/>
                </a:lnTo>
                <a:cubicBezTo>
                  <a:pt x="11369260" y="0"/>
                  <a:pt x="11420475" y="51215"/>
                  <a:pt x="11420475" y="114298"/>
                </a:cubicBezTo>
                <a:lnTo>
                  <a:pt x="11420475" y="542927"/>
                </a:lnTo>
                <a:cubicBezTo>
                  <a:pt x="11420475" y="606010"/>
                  <a:pt x="11369260" y="657225"/>
                  <a:pt x="113061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2507903" y="59150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2" name="Text 30"/>
          <p:cNvSpPr/>
          <p:nvPr/>
        </p:nvSpPr>
        <p:spPr>
          <a:xfrm>
            <a:off x="842963" y="5876925"/>
            <a:ext cx="108108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Fully serverless architecture with no containers or WebSocket servers—everything scales automatically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209550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2381250" y="0"/>
                </a:moveTo>
                <a:lnTo>
                  <a:pt x="2381250" y="0"/>
                </a:lnTo>
                <a:cubicBezTo>
                  <a:pt x="3695498" y="0"/>
                  <a:pt x="4762500" y="1067002"/>
                  <a:pt x="4762500" y="2381250"/>
                </a:cubicBezTo>
                <a:lnTo>
                  <a:pt x="4762500" y="2381250"/>
                </a:lnTo>
                <a:cubicBezTo>
                  <a:pt x="4762500" y="3695498"/>
                  <a:pt x="3695498" y="4762500"/>
                  <a:pt x="2381250" y="4762500"/>
                </a:cubicBezTo>
                <a:lnTo>
                  <a:pt x="2381250" y="4762500"/>
                </a:lnTo>
                <a:cubicBezTo>
                  <a:pt x="1067002" y="4762500"/>
                  <a:pt x="0" y="3695498"/>
                  <a:pt x="0" y="2381250"/>
                </a:cubicBezTo>
                <a:lnTo>
                  <a:pt x="0" y="2381250"/>
                </a:lnTo>
                <a:cubicBezTo>
                  <a:pt x="0" y="1067002"/>
                  <a:pt x="1067002" y="0"/>
                  <a:pt x="2381250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Premier Game Provider Adapters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147763"/>
            <a:ext cx="3600450" cy="4829175"/>
          </a:xfrm>
          <a:custGeom>
            <a:avLst/>
            <a:gdLst/>
            <a:ahLst/>
            <a:cxnLst/>
            <a:rect l="l" t="t" r="r" b="b"/>
            <a:pathLst>
              <a:path w="3600450" h="482917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676768"/>
                </a:lnTo>
                <a:cubicBezTo>
                  <a:pt x="3600450" y="4760940"/>
                  <a:pt x="3532215" y="4829175"/>
                  <a:pt x="3448043" y="4829175"/>
                </a:cubicBezTo>
                <a:lnTo>
                  <a:pt x="152407" y="4829175"/>
                </a:lnTo>
                <a:cubicBezTo>
                  <a:pt x="68235" y="4829175"/>
                  <a:pt x="0" y="4760940"/>
                  <a:pt x="0" y="467676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4AA">
                  <a:alpha val="20000"/>
                </a:srgbClr>
              </a:gs>
              <a:gs pos="100000">
                <a:srgbClr val="1E3A5F">
                  <a:alpha val="40000"/>
                </a:srgbClr>
              </a:gs>
            </a:gsLst>
            <a:lin ang="0" scaled="1"/>
          </a:gradFill>
        </p:spPr>
        <p:txBody>
          <a:bodyPr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19125" y="1381125"/>
            <a:ext cx="3133725" cy="1524000"/>
          </a:xfrm>
          <a:custGeom>
            <a:avLst/>
            <a:gdLst/>
            <a:ahLst/>
            <a:cxnLst/>
            <a:rect l="l" t="t" r="r" b="b"/>
            <a:pathLst>
              <a:path w="3133725" h="1524000">
                <a:moveTo>
                  <a:pt x="114300" y="0"/>
                </a:moveTo>
                <a:lnTo>
                  <a:pt x="3019425" y="0"/>
                </a:lnTo>
                <a:cubicBezTo>
                  <a:pt x="3082509" y="0"/>
                  <a:pt x="3133725" y="51216"/>
                  <a:pt x="3133725" y="114300"/>
                </a:cubicBezTo>
                <a:lnTo>
                  <a:pt x="3133725" y="1409700"/>
                </a:lnTo>
                <a:cubicBezTo>
                  <a:pt x="3133725" y="1472784"/>
                  <a:pt x="3082509" y="1524000"/>
                  <a:pt x="3019425" y="1524000"/>
                </a:cubicBezTo>
                <a:lnTo>
                  <a:pt x="114300" y="1524000"/>
                </a:lnTo>
                <a:cubicBezTo>
                  <a:pt x="51216" y="1524000"/>
                  <a:pt x="0" y="1472784"/>
                  <a:pt x="0" y="1409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</p:spPr>
      </p:sp>
      <p:pic>
        <p:nvPicPr>
          <p:cNvPr id="7" name="Image 0" descr="https://kimi-web-img.moonshot.cn/img/www.vhv.rs/854ff8db8a0d9da267259eb05bd874490e5ae61f.png"/>
          <p:cNvPicPr>
            <a:picLocks noChangeAspect="1"/>
          </p:cNvPicPr>
          <p:nvPr/>
        </p:nvPicPr>
        <p:blipFill>
          <a:blip r:embed="rId1"/>
          <a:srcRect t="245" b="246"/>
          <a:stretch>
            <a:fillRect/>
          </a:stretch>
        </p:blipFill>
        <p:spPr>
          <a:xfrm>
            <a:off x="771525" y="1612553"/>
            <a:ext cx="2828925" cy="1057275"/>
          </a:xfrm>
          <a:prstGeom prst="roundRect">
            <a:avLst>
              <a:gd name="adj" fmla="val 0"/>
            </a:avLst>
          </a:prstGeom>
        </p:spPr>
      </p:pic>
      <p:sp>
        <p:nvSpPr>
          <p:cNvPr id="8" name="Text 5"/>
          <p:cNvSpPr/>
          <p:nvPr/>
        </p:nvSpPr>
        <p:spPr>
          <a:xfrm>
            <a:off x="619125" y="3133725"/>
            <a:ext cx="32480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chemeClr val="bg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Evolution</a:t>
            </a:r>
            <a:endParaRPr lang="en-US" sz="1800" b="1" dirty="0">
              <a:solidFill>
                <a:schemeClr val="bg1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47700" y="36290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0" name="Text 7"/>
          <p:cNvSpPr/>
          <p:nvPr/>
        </p:nvSpPr>
        <p:spPr>
          <a:xfrm>
            <a:off x="923925" y="3590925"/>
            <a:ext cx="11715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Seamless Wallet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47700" y="3971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2" name="Text 9"/>
          <p:cNvSpPr/>
          <p:nvPr/>
        </p:nvSpPr>
        <p:spPr>
          <a:xfrm>
            <a:off x="923925" y="3933825"/>
            <a:ext cx="13049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Live Casino &amp; RNG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47700" y="4314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14" name="Text 11"/>
          <p:cNvSpPr/>
          <p:nvPr/>
        </p:nvSpPr>
        <p:spPr>
          <a:xfrm>
            <a:off x="923925" y="4276725"/>
            <a:ext cx="8953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2-min Setup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297263" y="1147763"/>
            <a:ext cx="3600450" cy="4829175"/>
          </a:xfrm>
          <a:custGeom>
            <a:avLst/>
            <a:gdLst/>
            <a:ahLst/>
            <a:cxnLst/>
            <a:rect l="l" t="t" r="r" b="b"/>
            <a:pathLst>
              <a:path w="3600450" h="482917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676768"/>
                </a:lnTo>
                <a:cubicBezTo>
                  <a:pt x="3600450" y="4760940"/>
                  <a:pt x="3532215" y="4829175"/>
                  <a:pt x="3448043" y="4829175"/>
                </a:cubicBezTo>
                <a:lnTo>
                  <a:pt x="152407" y="4829175"/>
                </a:lnTo>
                <a:cubicBezTo>
                  <a:pt x="68235" y="4829175"/>
                  <a:pt x="0" y="4760940"/>
                  <a:pt x="0" y="467676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4AA">
                  <a:alpha val="20000"/>
                </a:srgbClr>
              </a:gs>
              <a:gs pos="100000">
                <a:srgbClr val="1E3A5F">
                  <a:alpha val="40000"/>
                </a:srgbClr>
              </a:gs>
            </a:gsLst>
            <a:lin ang="0" scaled="1"/>
          </a:gradFill>
        </p:spPr>
      </p:sp>
      <p:sp>
        <p:nvSpPr>
          <p:cNvPr id="16" name="Shape 13"/>
          <p:cNvSpPr/>
          <p:nvPr/>
        </p:nvSpPr>
        <p:spPr>
          <a:xfrm>
            <a:off x="4530626" y="1381125"/>
            <a:ext cx="3133725" cy="1524000"/>
          </a:xfrm>
          <a:custGeom>
            <a:avLst/>
            <a:gdLst/>
            <a:ahLst/>
            <a:cxnLst/>
            <a:rect l="l" t="t" r="r" b="b"/>
            <a:pathLst>
              <a:path w="3133725" h="1524000">
                <a:moveTo>
                  <a:pt x="114300" y="0"/>
                </a:moveTo>
                <a:lnTo>
                  <a:pt x="3019425" y="0"/>
                </a:lnTo>
                <a:cubicBezTo>
                  <a:pt x="3082509" y="0"/>
                  <a:pt x="3133725" y="51216"/>
                  <a:pt x="3133725" y="114300"/>
                </a:cubicBezTo>
                <a:lnTo>
                  <a:pt x="3133725" y="1409700"/>
                </a:lnTo>
                <a:cubicBezTo>
                  <a:pt x="3133725" y="1472784"/>
                  <a:pt x="3082509" y="1524000"/>
                  <a:pt x="3019425" y="1524000"/>
                </a:cubicBezTo>
                <a:lnTo>
                  <a:pt x="114300" y="1524000"/>
                </a:lnTo>
                <a:cubicBezTo>
                  <a:pt x="51216" y="1524000"/>
                  <a:pt x="0" y="1472784"/>
                  <a:pt x="0" y="1409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</p:spPr>
      </p:sp>
      <p:pic>
        <p:nvPicPr>
          <p:cNvPr id="17" name="Image 1" descr="https://kimi-web-img.moonshot.cn/img/gimgs2.nohat.cc/01ebf9426254f5b979433d3ead5353262a0d74e9.jpg"/>
          <p:cNvPicPr>
            <a:picLocks noChangeAspect="1"/>
          </p:cNvPicPr>
          <p:nvPr/>
        </p:nvPicPr>
        <p:blipFill>
          <a:blip r:embed="rId2"/>
          <a:srcRect l="52" r="52"/>
          <a:stretch>
            <a:fillRect/>
          </a:stretch>
        </p:blipFill>
        <p:spPr>
          <a:xfrm>
            <a:off x="4761012" y="1533525"/>
            <a:ext cx="2667000" cy="1219200"/>
          </a:xfrm>
          <a:prstGeom prst="roundRect">
            <a:avLst>
              <a:gd name="adj" fmla="val 0"/>
            </a:avLst>
          </a:prstGeom>
        </p:spPr>
      </p:pic>
      <p:sp>
        <p:nvSpPr>
          <p:cNvPr id="18" name="Text 14"/>
          <p:cNvSpPr/>
          <p:nvPr/>
        </p:nvSpPr>
        <p:spPr>
          <a:xfrm>
            <a:off x="4530626" y="3133725"/>
            <a:ext cx="32480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chemeClr val="bg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Pragmatic Play</a:t>
            </a:r>
            <a:endParaRPr lang="en-US" sz="1800" b="1" dirty="0">
              <a:solidFill>
                <a:schemeClr val="bg1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19" name="Shape 15"/>
          <p:cNvSpPr/>
          <p:nvPr/>
        </p:nvSpPr>
        <p:spPr>
          <a:xfrm>
            <a:off x="4559201" y="36290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20" name="Text 16"/>
          <p:cNvSpPr/>
          <p:nvPr/>
        </p:nvSpPr>
        <p:spPr>
          <a:xfrm>
            <a:off x="4835426" y="3590925"/>
            <a:ext cx="13144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250+ Slots &amp; Bingo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1" name="Shape 17"/>
          <p:cNvSpPr/>
          <p:nvPr/>
        </p:nvSpPr>
        <p:spPr>
          <a:xfrm>
            <a:off x="4559201" y="3971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22" name="Text 18"/>
          <p:cNvSpPr/>
          <p:nvPr/>
        </p:nvSpPr>
        <p:spPr>
          <a:xfrm>
            <a:off x="4835426" y="3933825"/>
            <a:ext cx="838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Live Games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3" name="Shape 19"/>
          <p:cNvSpPr/>
          <p:nvPr/>
        </p:nvSpPr>
        <p:spPr>
          <a:xfrm>
            <a:off x="4559201" y="4314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24" name="Text 20"/>
          <p:cNvSpPr/>
          <p:nvPr/>
        </p:nvSpPr>
        <p:spPr>
          <a:xfrm>
            <a:off x="4835525" y="4276725"/>
            <a:ext cx="2230755" cy="2152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alt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Async Event</a:t>
            </a: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 Streaming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5" name="Shape 21"/>
          <p:cNvSpPr/>
          <p:nvPr/>
        </p:nvSpPr>
        <p:spPr>
          <a:xfrm>
            <a:off x="8208913" y="1147763"/>
            <a:ext cx="3600450" cy="4829175"/>
          </a:xfrm>
          <a:custGeom>
            <a:avLst/>
            <a:gdLst/>
            <a:ahLst/>
            <a:cxnLst/>
            <a:rect l="l" t="t" r="r" b="b"/>
            <a:pathLst>
              <a:path w="3600450" h="4829175">
                <a:moveTo>
                  <a:pt x="152407" y="0"/>
                </a:moveTo>
                <a:lnTo>
                  <a:pt x="3448043" y="0"/>
                </a:lnTo>
                <a:cubicBezTo>
                  <a:pt x="3532215" y="0"/>
                  <a:pt x="3600450" y="68235"/>
                  <a:pt x="3600450" y="152407"/>
                </a:cubicBezTo>
                <a:lnTo>
                  <a:pt x="3600450" y="4676768"/>
                </a:lnTo>
                <a:cubicBezTo>
                  <a:pt x="3600450" y="4760940"/>
                  <a:pt x="3532215" y="4829175"/>
                  <a:pt x="3448043" y="4829175"/>
                </a:cubicBezTo>
                <a:lnTo>
                  <a:pt x="152407" y="4829175"/>
                </a:lnTo>
                <a:cubicBezTo>
                  <a:pt x="68235" y="4829175"/>
                  <a:pt x="0" y="4760940"/>
                  <a:pt x="0" y="467676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4AA">
                  <a:alpha val="20000"/>
                </a:srgbClr>
              </a:gs>
              <a:gs pos="100000">
                <a:srgbClr val="1E3A5F">
                  <a:alpha val="40000"/>
                </a:srgbClr>
              </a:gs>
            </a:gsLst>
            <a:lin ang="0" scaled="1"/>
          </a:gradFill>
        </p:spPr>
      </p:sp>
      <p:sp>
        <p:nvSpPr>
          <p:cNvPr id="26" name="Shape 22"/>
          <p:cNvSpPr/>
          <p:nvPr/>
        </p:nvSpPr>
        <p:spPr>
          <a:xfrm>
            <a:off x="8442275" y="1381125"/>
            <a:ext cx="3133725" cy="1524000"/>
          </a:xfrm>
          <a:custGeom>
            <a:avLst/>
            <a:gdLst/>
            <a:ahLst/>
            <a:cxnLst/>
            <a:rect l="l" t="t" r="r" b="b"/>
            <a:pathLst>
              <a:path w="3133725" h="1524000">
                <a:moveTo>
                  <a:pt x="114300" y="0"/>
                </a:moveTo>
                <a:lnTo>
                  <a:pt x="3019425" y="0"/>
                </a:lnTo>
                <a:cubicBezTo>
                  <a:pt x="3082509" y="0"/>
                  <a:pt x="3133725" y="51216"/>
                  <a:pt x="3133725" y="114300"/>
                </a:cubicBezTo>
                <a:lnTo>
                  <a:pt x="3133725" y="1409700"/>
                </a:lnTo>
                <a:cubicBezTo>
                  <a:pt x="3133725" y="1472784"/>
                  <a:pt x="3082509" y="1524000"/>
                  <a:pt x="3019425" y="1524000"/>
                </a:cubicBezTo>
                <a:lnTo>
                  <a:pt x="114300" y="1524000"/>
                </a:lnTo>
                <a:cubicBezTo>
                  <a:pt x="51216" y="1524000"/>
                  <a:pt x="0" y="1472784"/>
                  <a:pt x="0" y="1409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293B"/>
          </a:solidFill>
        </p:spPr>
      </p:sp>
      <p:pic>
        <p:nvPicPr>
          <p:cNvPr id="27" name="Image 2" descr="https://kimi-web-img.moonshot.cn/img/avatars.githubusercontent.com/98d2392d67ed67acce5266e63c965f61e40733f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397901" y="1533525"/>
            <a:ext cx="1219200" cy="1219200"/>
          </a:xfrm>
          <a:prstGeom prst="roundRect">
            <a:avLst>
              <a:gd name="adj" fmla="val 0"/>
            </a:avLst>
          </a:prstGeom>
        </p:spPr>
      </p:pic>
      <p:sp>
        <p:nvSpPr>
          <p:cNvPr id="28" name="Text 23"/>
          <p:cNvSpPr/>
          <p:nvPr/>
        </p:nvSpPr>
        <p:spPr>
          <a:xfrm>
            <a:off x="8442275" y="3133725"/>
            <a:ext cx="32480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chemeClr val="bg1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NetEnt</a:t>
            </a:r>
            <a:endParaRPr lang="en-US" sz="1800" b="1" dirty="0">
              <a:solidFill>
                <a:schemeClr val="bg1"/>
              </a:solidFill>
              <a:latin typeface="Liter" panose="02000503030000020004" pitchFamily="34" charset="0"/>
              <a:ea typeface="Liter" panose="02000503030000020004" pitchFamily="34" charset="-122"/>
              <a:cs typeface="Liter" panose="02000503030000020004" pitchFamily="34" charset="-120"/>
            </a:endParaRPr>
          </a:p>
        </p:txBody>
      </p:sp>
      <p:sp>
        <p:nvSpPr>
          <p:cNvPr id="29" name="Shape 24"/>
          <p:cNvSpPr/>
          <p:nvPr/>
        </p:nvSpPr>
        <p:spPr>
          <a:xfrm>
            <a:off x="8470850" y="36290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0" name="Text 25"/>
          <p:cNvSpPr/>
          <p:nvPr/>
        </p:nvSpPr>
        <p:spPr>
          <a:xfrm>
            <a:off x="8747075" y="3590925"/>
            <a:ext cx="7810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Casino API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1" name="Shape 26"/>
          <p:cNvSpPr/>
          <p:nvPr/>
        </p:nvSpPr>
        <p:spPr>
          <a:xfrm>
            <a:off x="8470850" y="3971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2" name="Text 27"/>
          <p:cNvSpPr/>
          <p:nvPr/>
        </p:nvSpPr>
        <p:spPr>
          <a:xfrm>
            <a:off x="8747075" y="3933825"/>
            <a:ext cx="11239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Branded Games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3" name="Shape 28"/>
          <p:cNvSpPr/>
          <p:nvPr/>
        </p:nvSpPr>
        <p:spPr>
          <a:xfrm>
            <a:off x="8470850" y="4314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10B981"/>
          </a:solidFill>
        </p:spPr>
      </p:sp>
      <p:sp>
        <p:nvSpPr>
          <p:cNvPr id="34" name="Text 29"/>
          <p:cNvSpPr/>
          <p:nvPr/>
        </p:nvSpPr>
        <p:spPr>
          <a:xfrm>
            <a:off x="8747075" y="4276725"/>
            <a:ext cx="14382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High-Retention Slots</a:t>
            </a:r>
            <a:endParaRPr lang="en-US" sz="1200" dirty="0">
              <a:solidFill>
                <a:schemeClr val="bg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35" name="Shape 30"/>
          <p:cNvSpPr/>
          <p:nvPr/>
        </p:nvSpPr>
        <p:spPr>
          <a:xfrm>
            <a:off x="3410843" y="6248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77688" y="115193"/>
                </a:moveTo>
                <a:lnTo>
                  <a:pt x="77688" y="93762"/>
                </a:lnTo>
                <a:lnTo>
                  <a:pt x="56257" y="93762"/>
                </a:lnTo>
                <a:cubicBezTo>
                  <a:pt x="51803" y="93762"/>
                  <a:pt x="48220" y="90179"/>
                  <a:pt x="48220" y="85725"/>
                </a:cubicBezTo>
                <a:cubicBezTo>
                  <a:pt x="48220" y="81271"/>
                  <a:pt x="51803" y="77688"/>
                  <a:pt x="56257" y="77688"/>
                </a:cubicBezTo>
                <a:lnTo>
                  <a:pt x="77688" y="77688"/>
                </a:lnTo>
                <a:lnTo>
                  <a:pt x="77688" y="56257"/>
                </a:lnTo>
                <a:cubicBezTo>
                  <a:pt x="77688" y="51803"/>
                  <a:pt x="81271" y="48220"/>
                  <a:pt x="85725" y="48220"/>
                </a:cubicBezTo>
                <a:cubicBezTo>
                  <a:pt x="90179" y="48220"/>
                  <a:pt x="93762" y="51803"/>
                  <a:pt x="93762" y="56257"/>
                </a:cubicBezTo>
                <a:lnTo>
                  <a:pt x="93762" y="77688"/>
                </a:lnTo>
                <a:lnTo>
                  <a:pt x="115193" y="77688"/>
                </a:lnTo>
                <a:cubicBezTo>
                  <a:pt x="119647" y="77688"/>
                  <a:pt x="123230" y="81271"/>
                  <a:pt x="123230" y="85725"/>
                </a:cubicBezTo>
                <a:cubicBezTo>
                  <a:pt x="123230" y="90179"/>
                  <a:pt x="119647" y="93762"/>
                  <a:pt x="115193" y="93762"/>
                </a:cubicBezTo>
                <a:lnTo>
                  <a:pt x="93762" y="93762"/>
                </a:lnTo>
                <a:lnTo>
                  <a:pt x="93762" y="115193"/>
                </a:lnTo>
                <a:cubicBezTo>
                  <a:pt x="93762" y="119647"/>
                  <a:pt x="90179" y="123230"/>
                  <a:pt x="85725" y="123230"/>
                </a:cubicBezTo>
                <a:cubicBezTo>
                  <a:pt x="81271" y="123230"/>
                  <a:pt x="77688" y="119647"/>
                  <a:pt x="77688" y="115193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36" name="Text 31"/>
          <p:cNvSpPr/>
          <p:nvPr/>
        </p:nvSpPr>
        <p:spPr>
          <a:xfrm>
            <a:off x="642938" y="6210300"/>
            <a:ext cx="11210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94A3B8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More providers coming Q4 2026: </a:t>
            </a:r>
            <a:r>
              <a:rPr lang="en-US" sz="1350" b="1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Play'n GO, Microgaming, Red Tiger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29500" y="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2381250" y="0"/>
                </a:moveTo>
                <a:lnTo>
                  <a:pt x="2381250" y="0"/>
                </a:lnTo>
                <a:cubicBezTo>
                  <a:pt x="3695498" y="0"/>
                  <a:pt x="4762500" y="1067002"/>
                  <a:pt x="4762500" y="2381250"/>
                </a:cubicBezTo>
                <a:lnTo>
                  <a:pt x="4762500" y="2381250"/>
                </a:lnTo>
                <a:cubicBezTo>
                  <a:pt x="4762500" y="3695498"/>
                  <a:pt x="3695498" y="4762500"/>
                  <a:pt x="2381250" y="4762500"/>
                </a:cubicBezTo>
                <a:lnTo>
                  <a:pt x="2381250" y="4762500"/>
                </a:lnTo>
                <a:cubicBezTo>
                  <a:pt x="1067002" y="4762500"/>
                  <a:pt x="0" y="3695498"/>
                  <a:pt x="0" y="2381250"/>
                </a:cubicBezTo>
                <a:lnTo>
                  <a:pt x="0" y="2381250"/>
                </a:lnTo>
                <a:cubicBezTo>
                  <a:pt x="0" y="1067002"/>
                  <a:pt x="1067002" y="0"/>
                  <a:pt x="2381250" y="0"/>
                </a:cubicBezTo>
                <a:close/>
              </a:path>
            </a:pathLst>
          </a:custGeom>
          <a:gradFill flip="none" rotWithShape="1">
            <a:gsLst>
              <a:gs pos="0">
                <a:srgbClr val="312C85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8100000" scaled="1"/>
          </a:gradFill>
        </p:spPr>
      </p:sp>
      <p:sp>
        <p:nvSpPr>
          <p:cNvPr id="3" name="Shape 1"/>
          <p:cNvSpPr/>
          <p:nvPr/>
        </p:nvSpPr>
        <p:spPr>
          <a:xfrm>
            <a:off x="0" y="304800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1905000" y="0"/>
                </a:moveTo>
                <a:lnTo>
                  <a:pt x="1905000" y="0"/>
                </a:lnTo>
                <a:cubicBezTo>
                  <a:pt x="2956398" y="0"/>
                  <a:pt x="3810000" y="853602"/>
                  <a:pt x="3810000" y="1905000"/>
                </a:cubicBezTo>
                <a:lnTo>
                  <a:pt x="3810000" y="1905000"/>
                </a:lnTo>
                <a:cubicBezTo>
                  <a:pt x="3810000" y="2956398"/>
                  <a:pt x="2956398" y="3810000"/>
                  <a:pt x="1905000" y="3810000"/>
                </a:cubicBez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1905000"/>
                </a:lnTo>
                <a:cubicBezTo>
                  <a:pt x="0" y="853602"/>
                  <a:pt x="853602" y="0"/>
                  <a:pt x="1905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D179A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18900000" scaled="1"/>
          </a:gra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630025" cy="6000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3150" b="1" kern="0" spc="-79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NeoStrike Starter Kit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57275"/>
            <a:ext cx="11525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A3B3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Three tools. One command. Production-ready in days.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557338"/>
            <a:ext cx="3676650" cy="2343150"/>
          </a:xfrm>
          <a:custGeom>
            <a:avLst/>
            <a:gdLst/>
            <a:ahLst/>
            <a:cxnLst/>
            <a:rect l="l" t="t" r="r" b="b"/>
            <a:pathLst>
              <a:path w="3676650" h="2343150">
                <a:moveTo>
                  <a:pt x="152398" y="0"/>
                </a:moveTo>
                <a:lnTo>
                  <a:pt x="3524252" y="0"/>
                </a:lnTo>
                <a:cubicBezTo>
                  <a:pt x="3608419" y="0"/>
                  <a:pt x="3676650" y="68231"/>
                  <a:pt x="3676650" y="152398"/>
                </a:cubicBezTo>
                <a:lnTo>
                  <a:pt x="3676650" y="2190752"/>
                </a:lnTo>
                <a:cubicBezTo>
                  <a:pt x="3676650" y="2274919"/>
                  <a:pt x="3608419" y="2343150"/>
                  <a:pt x="35242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1D293D">
                  <a:alpha val="90000"/>
                </a:srgbClr>
              </a:gs>
              <a:gs pos="100000">
                <a:srgbClr val="0F172B">
                  <a:alpha val="95000"/>
                </a:srgbClr>
              </a:gs>
            </a:gsLst>
            <a:lin ang="2700000" scaled="1"/>
          </a:gradFill>
          <a:ln w="12700">
            <a:solidFill>
              <a:srgbClr val="314158">
                <a:alpha val="50196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81025" y="1762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B7FFF"/>
              </a:gs>
              <a:gs pos="100000">
                <a:srgbClr val="155DFC"/>
              </a:gs>
            </a:gsLst>
            <a:lin ang="2700000" scaled="1"/>
          </a:gradFill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90563" y="18954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66688" y="23812"/>
                </a:moveTo>
                <a:cubicBezTo>
                  <a:pt x="206127" y="23812"/>
                  <a:pt x="238125" y="55811"/>
                  <a:pt x="238125" y="95250"/>
                </a:cubicBezTo>
                <a:cubicBezTo>
                  <a:pt x="238125" y="134689"/>
                  <a:pt x="206127" y="166688"/>
                  <a:pt x="166688" y="166688"/>
                </a:cubicBezTo>
                <a:lnTo>
                  <a:pt x="71438" y="166688"/>
                </a:lnTo>
                <a:cubicBezTo>
                  <a:pt x="31998" y="166688"/>
                  <a:pt x="0" y="134689"/>
                  <a:pt x="0" y="95250"/>
                </a:cubicBezTo>
                <a:cubicBezTo>
                  <a:pt x="0" y="55811"/>
                  <a:pt x="31998" y="23812"/>
                  <a:pt x="71438" y="23812"/>
                </a:cubicBezTo>
                <a:lnTo>
                  <a:pt x="166688" y="23812"/>
                </a:lnTo>
                <a:close/>
                <a:moveTo>
                  <a:pt x="71438" y="65484"/>
                </a:moveTo>
                <a:cubicBezTo>
                  <a:pt x="66489" y="65484"/>
                  <a:pt x="62508" y="69466"/>
                  <a:pt x="62508" y="74414"/>
                </a:cubicBezTo>
                <a:lnTo>
                  <a:pt x="62508" y="86320"/>
                </a:lnTo>
                <a:lnTo>
                  <a:pt x="50602" y="86320"/>
                </a:lnTo>
                <a:cubicBezTo>
                  <a:pt x="45653" y="86320"/>
                  <a:pt x="41672" y="90301"/>
                  <a:pt x="41672" y="95250"/>
                </a:cubicBezTo>
                <a:cubicBezTo>
                  <a:pt x="41672" y="100199"/>
                  <a:pt x="45653" y="104180"/>
                  <a:pt x="50602" y="104180"/>
                </a:cubicBezTo>
                <a:lnTo>
                  <a:pt x="62508" y="104180"/>
                </a:lnTo>
                <a:lnTo>
                  <a:pt x="62508" y="116086"/>
                </a:lnTo>
                <a:cubicBezTo>
                  <a:pt x="62508" y="121034"/>
                  <a:pt x="66489" y="125016"/>
                  <a:pt x="71438" y="125016"/>
                </a:cubicBezTo>
                <a:cubicBezTo>
                  <a:pt x="76386" y="125016"/>
                  <a:pt x="80367" y="121034"/>
                  <a:pt x="80367" y="116086"/>
                </a:cubicBezTo>
                <a:lnTo>
                  <a:pt x="80367" y="104180"/>
                </a:lnTo>
                <a:lnTo>
                  <a:pt x="92273" y="104180"/>
                </a:lnTo>
                <a:cubicBezTo>
                  <a:pt x="97222" y="104180"/>
                  <a:pt x="101203" y="100199"/>
                  <a:pt x="101203" y="95250"/>
                </a:cubicBezTo>
                <a:cubicBezTo>
                  <a:pt x="101203" y="90301"/>
                  <a:pt x="97222" y="86320"/>
                  <a:pt x="92273" y="86320"/>
                </a:cubicBezTo>
                <a:lnTo>
                  <a:pt x="80367" y="86320"/>
                </a:lnTo>
                <a:lnTo>
                  <a:pt x="80367" y="74414"/>
                </a:lnTo>
                <a:cubicBezTo>
                  <a:pt x="80367" y="69466"/>
                  <a:pt x="76386" y="65484"/>
                  <a:pt x="71438" y="65484"/>
                </a:cubicBezTo>
                <a:close/>
                <a:moveTo>
                  <a:pt x="160734" y="101203"/>
                </a:moveTo>
                <a:cubicBezTo>
                  <a:pt x="154163" y="101203"/>
                  <a:pt x="148828" y="106538"/>
                  <a:pt x="148828" y="113109"/>
                </a:cubicBezTo>
                <a:cubicBezTo>
                  <a:pt x="148828" y="119681"/>
                  <a:pt x="154163" y="125016"/>
                  <a:pt x="160734" y="125016"/>
                </a:cubicBezTo>
                <a:cubicBezTo>
                  <a:pt x="167306" y="125016"/>
                  <a:pt x="172641" y="119681"/>
                  <a:pt x="172641" y="113109"/>
                </a:cubicBezTo>
                <a:cubicBezTo>
                  <a:pt x="172641" y="106538"/>
                  <a:pt x="167306" y="101203"/>
                  <a:pt x="160734" y="101203"/>
                </a:cubicBezTo>
                <a:close/>
                <a:moveTo>
                  <a:pt x="184547" y="65484"/>
                </a:moveTo>
                <a:cubicBezTo>
                  <a:pt x="177976" y="65484"/>
                  <a:pt x="172641" y="70819"/>
                  <a:pt x="172641" y="77391"/>
                </a:cubicBezTo>
                <a:cubicBezTo>
                  <a:pt x="172641" y="83962"/>
                  <a:pt x="177976" y="89297"/>
                  <a:pt x="184547" y="89297"/>
                </a:cubicBezTo>
                <a:cubicBezTo>
                  <a:pt x="191118" y="89297"/>
                  <a:pt x="196453" y="83962"/>
                  <a:pt x="196453" y="77391"/>
                </a:cubicBezTo>
                <a:cubicBezTo>
                  <a:pt x="196453" y="70819"/>
                  <a:pt x="191118" y="65484"/>
                  <a:pt x="184547" y="65484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9" name="Text 7"/>
          <p:cNvSpPr/>
          <p:nvPr/>
        </p:nvSpPr>
        <p:spPr>
          <a:xfrm>
            <a:off x="1152525" y="1752600"/>
            <a:ext cx="2242820" cy="26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Game Catalog API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52525" y="2085975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2B7FFF"/>
          </a:solidFill>
        </p:spPr>
      </p:sp>
      <p:sp>
        <p:nvSpPr>
          <p:cNvPr id="11" name="Text 9"/>
          <p:cNvSpPr/>
          <p:nvPr/>
        </p:nvSpPr>
        <p:spPr>
          <a:xfrm>
            <a:off x="1323975" y="2038350"/>
            <a:ext cx="100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1A2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Single Endpoint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1025" y="2381250"/>
            <a:ext cx="3357563" cy="695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Single endpoint for </a:t>
            </a:r>
            <a:r>
              <a:rPr lang="en-US" sz="112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847+ games</a:t>
            </a:r>
            <a:r>
              <a:rPr lang="en-US" sz="1125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across all providers. Search, filter, launch in one API call.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025" y="330636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2B7FFF"/>
          </a:solidFill>
        </p:spPr>
      </p:sp>
      <p:sp>
        <p:nvSpPr>
          <p:cNvPr id="14" name="Text 12"/>
          <p:cNvSpPr/>
          <p:nvPr/>
        </p:nvSpPr>
        <p:spPr>
          <a:xfrm>
            <a:off x="733425" y="3249216"/>
            <a:ext cx="1548631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1A2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One-command scaffold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1025" y="359211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2B7FFF"/>
          </a:solidFill>
        </p:spPr>
      </p:sp>
      <p:sp>
        <p:nvSpPr>
          <p:cNvPr id="16" name="Text 14"/>
          <p:cNvSpPr/>
          <p:nvPr/>
        </p:nvSpPr>
        <p:spPr>
          <a:xfrm>
            <a:off x="733425" y="3515916"/>
            <a:ext cx="1990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1A2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MIT licensed</a:t>
            </a:r>
            <a:r>
              <a:rPr lang="en-US" sz="1050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 you own the code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59238" y="1557338"/>
            <a:ext cx="3676650" cy="2343150"/>
          </a:xfrm>
          <a:custGeom>
            <a:avLst/>
            <a:gdLst/>
            <a:ahLst/>
            <a:cxnLst/>
            <a:rect l="l" t="t" r="r" b="b"/>
            <a:pathLst>
              <a:path w="3676650" h="2343150">
                <a:moveTo>
                  <a:pt x="152398" y="0"/>
                </a:moveTo>
                <a:lnTo>
                  <a:pt x="3524252" y="0"/>
                </a:lnTo>
                <a:cubicBezTo>
                  <a:pt x="3608419" y="0"/>
                  <a:pt x="3676650" y="68231"/>
                  <a:pt x="3676650" y="152398"/>
                </a:cubicBezTo>
                <a:lnTo>
                  <a:pt x="3676650" y="2190752"/>
                </a:lnTo>
                <a:cubicBezTo>
                  <a:pt x="3676650" y="2274919"/>
                  <a:pt x="3608419" y="2343150"/>
                  <a:pt x="35242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1D293D">
                  <a:alpha val="90000"/>
                </a:srgbClr>
              </a:gs>
              <a:gs pos="100000">
                <a:srgbClr val="0F172B">
                  <a:alpha val="95000"/>
                </a:srgbClr>
              </a:gs>
            </a:gsLst>
            <a:lin ang="2700000" scaled="1"/>
          </a:gradFill>
          <a:ln w="12700">
            <a:solidFill>
              <a:srgbClr val="314158">
                <a:alpha val="50196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4454500" y="1762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C7D"/>
              </a:gs>
              <a:gs pos="100000">
                <a:srgbClr val="009966"/>
              </a:gs>
            </a:gsLst>
            <a:lin ang="2700000" scaled="1"/>
          </a:gradFill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4564038" y="18954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0" name="Text 18"/>
          <p:cNvSpPr/>
          <p:nvPr/>
        </p:nvSpPr>
        <p:spPr>
          <a:xfrm>
            <a:off x="5026025" y="1752600"/>
            <a:ext cx="240411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Reference Frontend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26000" y="2085975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00BC7D"/>
          </a:solidFill>
        </p:spPr>
      </p:sp>
      <p:sp>
        <p:nvSpPr>
          <p:cNvPr id="22" name="Text 20"/>
          <p:cNvSpPr/>
          <p:nvPr/>
        </p:nvSpPr>
        <p:spPr>
          <a:xfrm>
            <a:off x="5197450" y="2038350"/>
            <a:ext cx="10572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49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+ Tailwind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500" y="2381250"/>
            <a:ext cx="3357563" cy="695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+ Tailwind</a:t>
            </a:r>
            <a:r>
              <a:rPr lang="en-US" sz="1125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template. Fork, brand, deploy. Pre-built game lobby, wallet UI, auth flows, and RG modals wired to NeoStrike APIs.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54500" y="330636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00BC7D"/>
          </a:solidFill>
        </p:spPr>
      </p:sp>
      <p:sp>
        <p:nvSpPr>
          <p:cNvPr id="25" name="Text 23"/>
          <p:cNvSpPr/>
          <p:nvPr/>
        </p:nvSpPr>
        <p:spPr>
          <a:xfrm>
            <a:off x="4606900" y="3249216"/>
            <a:ext cx="1785938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49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Game lobby + wallet + auth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54500" y="359211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00BC7D"/>
          </a:solidFill>
        </p:spPr>
      </p:sp>
      <p:sp>
        <p:nvSpPr>
          <p:cNvPr id="27" name="Text 25"/>
          <p:cNvSpPr/>
          <p:nvPr/>
        </p:nvSpPr>
        <p:spPr>
          <a:xfrm>
            <a:off x="4606900" y="3515916"/>
            <a:ext cx="1685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49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Duty of Care alerts</a:t>
            </a:r>
            <a:r>
              <a:rPr lang="en-US" sz="1050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built-in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32713" y="1557338"/>
            <a:ext cx="3676650" cy="2343150"/>
          </a:xfrm>
          <a:custGeom>
            <a:avLst/>
            <a:gdLst/>
            <a:ahLst/>
            <a:cxnLst/>
            <a:rect l="l" t="t" r="r" b="b"/>
            <a:pathLst>
              <a:path w="3676650" h="2343150">
                <a:moveTo>
                  <a:pt x="152398" y="0"/>
                </a:moveTo>
                <a:lnTo>
                  <a:pt x="3524252" y="0"/>
                </a:lnTo>
                <a:cubicBezTo>
                  <a:pt x="3608419" y="0"/>
                  <a:pt x="3676650" y="68231"/>
                  <a:pt x="3676650" y="152398"/>
                </a:cubicBezTo>
                <a:lnTo>
                  <a:pt x="3676650" y="2190752"/>
                </a:lnTo>
                <a:cubicBezTo>
                  <a:pt x="3676650" y="2274919"/>
                  <a:pt x="3608419" y="2343150"/>
                  <a:pt x="3524252" y="2343150"/>
                </a:cubicBezTo>
                <a:lnTo>
                  <a:pt x="152398" y="2343150"/>
                </a:lnTo>
                <a:cubicBezTo>
                  <a:pt x="68231" y="2343150"/>
                  <a:pt x="0" y="2274919"/>
                  <a:pt x="0" y="219075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1D293D">
                  <a:alpha val="90000"/>
                </a:srgbClr>
              </a:gs>
              <a:gs pos="100000">
                <a:srgbClr val="0F172B">
                  <a:alpha val="95000"/>
                </a:srgbClr>
              </a:gs>
            </a:gsLst>
            <a:lin ang="2700000" scaled="1"/>
          </a:gradFill>
          <a:ln w="12700">
            <a:solidFill>
              <a:srgbClr val="314158">
                <a:alpha val="50196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8327975" y="1762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E51FF"/>
              </a:gs>
              <a:gs pos="100000">
                <a:srgbClr val="7F22FE"/>
              </a:gs>
            </a:gsLst>
            <a:lin ang="2700000" scaled="1"/>
          </a:gradFill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8449419" y="18954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1" name="Text 29"/>
          <p:cNvSpPr/>
          <p:nvPr/>
        </p:nvSpPr>
        <p:spPr>
          <a:xfrm>
            <a:off x="8899475" y="1752600"/>
            <a:ext cx="17049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@neostrike/sdk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899475" y="2085975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8E51FF"/>
          </a:solidFill>
        </p:spPr>
      </p:sp>
      <p:sp>
        <p:nvSpPr>
          <p:cNvPr id="33" name="Text 31"/>
          <p:cNvSpPr/>
          <p:nvPr/>
        </p:nvSpPr>
        <p:spPr>
          <a:xfrm>
            <a:off x="9070925" y="2038350"/>
            <a:ext cx="828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684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Hooks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27975" y="2381250"/>
            <a:ext cx="3357563" cy="695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React hooks that handle </a:t>
            </a:r>
            <a:r>
              <a:rPr lang="en-US" sz="1125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balance, games, payments and alerts</a:t>
            </a:r>
            <a:r>
              <a:rPr lang="en-US" sz="1125" dirty="0">
                <a:solidFill>
                  <a:srgbClr val="CAD5E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. useBalance(), useGames(), usePayments() — 2 lines to wire any component.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27975" y="330636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8E51FF"/>
          </a:solidFill>
        </p:spPr>
      </p:sp>
      <p:sp>
        <p:nvSpPr>
          <p:cNvPr id="36" name="Text 34"/>
          <p:cNvSpPr/>
          <p:nvPr/>
        </p:nvSpPr>
        <p:spPr>
          <a:xfrm>
            <a:off x="8480375" y="3249216"/>
            <a:ext cx="1289224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684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TypeScript support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27975" y="3592116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8E51FF"/>
          </a:solidFill>
        </p:spPr>
      </p:sp>
      <p:sp>
        <p:nvSpPr>
          <p:cNvPr id="38" name="Text 36"/>
          <p:cNvSpPr/>
          <p:nvPr/>
        </p:nvSpPr>
        <p:spPr>
          <a:xfrm>
            <a:off x="8480375" y="3534966"/>
            <a:ext cx="1185342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684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Published to npm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5763" y="4101703"/>
            <a:ext cx="11420475" cy="904875"/>
          </a:xfrm>
          <a:custGeom>
            <a:avLst/>
            <a:gdLst/>
            <a:ahLst/>
            <a:cxnLst/>
            <a:rect l="l" t="t" r="r" b="b"/>
            <a:pathLst>
              <a:path w="11420475" h="904875">
                <a:moveTo>
                  <a:pt x="114304" y="0"/>
                </a:moveTo>
                <a:lnTo>
                  <a:pt x="11306171" y="0"/>
                </a:lnTo>
                <a:cubicBezTo>
                  <a:pt x="11369299" y="0"/>
                  <a:pt x="11420475" y="51176"/>
                  <a:pt x="11420475" y="114304"/>
                </a:cubicBezTo>
                <a:lnTo>
                  <a:pt x="11420475" y="790571"/>
                </a:lnTo>
                <a:cubicBezTo>
                  <a:pt x="11420475" y="853699"/>
                  <a:pt x="11369299" y="904875"/>
                  <a:pt x="11306171" y="904875"/>
                </a:cubicBezTo>
                <a:lnTo>
                  <a:pt x="114304" y="904875"/>
                </a:lnTo>
                <a:cubicBezTo>
                  <a:pt x="51176" y="904875"/>
                  <a:pt x="0" y="853699"/>
                  <a:pt x="0" y="79057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gradFill flip="none" rotWithShape="1">
            <a:gsLst>
              <a:gs pos="0">
                <a:srgbClr val="1D293D">
                  <a:alpha val="80000"/>
                </a:srgbClr>
              </a:gs>
              <a:gs pos="50000">
                <a:srgbClr val="1D293D">
                  <a:alpha val="60000"/>
                </a:srgbClr>
              </a:gs>
              <a:gs pos="100000">
                <a:srgbClr val="1D293D">
                  <a:alpha val="80000"/>
                </a:srgbClr>
              </a:gs>
            </a:gsLst>
            <a:lin ang="0" scaled="1"/>
          </a:gradFill>
          <a:ln w="12700">
            <a:solidFill>
              <a:srgbClr val="314158">
                <a:alpha val="5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42925" y="4363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14158">
              <a:alpha val="60000"/>
            </a:srgbClr>
          </a:solidFill>
        </p:spPr>
      </p:sp>
      <p:sp>
        <p:nvSpPr>
          <p:cNvPr id="41" name="Shape 39"/>
          <p:cNvSpPr/>
          <p:nvPr/>
        </p:nvSpPr>
        <p:spPr>
          <a:xfrm>
            <a:off x="671513" y="4468416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0716" y="0"/>
                </a:moveTo>
                <a:cubicBezTo>
                  <a:pt x="4789" y="0"/>
                  <a:pt x="0" y="4789"/>
                  <a:pt x="0" y="10716"/>
                </a:cubicBezTo>
                <a:cubicBezTo>
                  <a:pt x="0" y="16643"/>
                  <a:pt x="4789" y="21431"/>
                  <a:pt x="10716" y="21431"/>
                </a:cubicBezTo>
                <a:lnTo>
                  <a:pt x="10716" y="25115"/>
                </a:lnTo>
                <a:cubicBezTo>
                  <a:pt x="10716" y="39313"/>
                  <a:pt x="16375" y="52942"/>
                  <a:pt x="26421" y="62988"/>
                </a:cubicBezTo>
                <a:lnTo>
                  <a:pt x="49158" y="85725"/>
                </a:lnTo>
                <a:lnTo>
                  <a:pt x="26421" y="108462"/>
                </a:lnTo>
                <a:cubicBezTo>
                  <a:pt x="16375" y="118508"/>
                  <a:pt x="10716" y="132137"/>
                  <a:pt x="10716" y="146335"/>
                </a:cubicBezTo>
                <a:lnTo>
                  <a:pt x="10716" y="150019"/>
                </a:lnTo>
                <a:cubicBezTo>
                  <a:pt x="4789" y="150019"/>
                  <a:pt x="0" y="154807"/>
                  <a:pt x="0" y="160734"/>
                </a:cubicBezTo>
                <a:cubicBezTo>
                  <a:pt x="0" y="166661"/>
                  <a:pt x="4789" y="171450"/>
                  <a:pt x="10716" y="171450"/>
                </a:cubicBezTo>
                <a:lnTo>
                  <a:pt x="117872" y="171450"/>
                </a:lnTo>
                <a:cubicBezTo>
                  <a:pt x="123799" y="171450"/>
                  <a:pt x="128588" y="166661"/>
                  <a:pt x="128588" y="160734"/>
                </a:cubicBezTo>
                <a:cubicBezTo>
                  <a:pt x="128588" y="154807"/>
                  <a:pt x="123799" y="150019"/>
                  <a:pt x="117872" y="150019"/>
                </a:cubicBezTo>
                <a:lnTo>
                  <a:pt x="117872" y="146335"/>
                </a:lnTo>
                <a:cubicBezTo>
                  <a:pt x="117872" y="132137"/>
                  <a:pt x="112213" y="118508"/>
                  <a:pt x="102167" y="108462"/>
                </a:cubicBezTo>
                <a:lnTo>
                  <a:pt x="79430" y="85725"/>
                </a:lnTo>
                <a:lnTo>
                  <a:pt x="102167" y="62988"/>
                </a:lnTo>
                <a:cubicBezTo>
                  <a:pt x="112213" y="52942"/>
                  <a:pt x="117872" y="39313"/>
                  <a:pt x="117872" y="25115"/>
                </a:cubicBezTo>
                <a:lnTo>
                  <a:pt x="117872" y="21431"/>
                </a:lnTo>
                <a:cubicBezTo>
                  <a:pt x="123799" y="21431"/>
                  <a:pt x="128588" y="16643"/>
                  <a:pt x="128588" y="10716"/>
                </a:cubicBezTo>
                <a:cubicBezTo>
                  <a:pt x="128588" y="4789"/>
                  <a:pt x="123799" y="0"/>
                  <a:pt x="117872" y="0"/>
                </a:cubicBezTo>
                <a:lnTo>
                  <a:pt x="10716" y="0"/>
                </a:lnTo>
                <a:close/>
                <a:moveTo>
                  <a:pt x="32147" y="25115"/>
                </a:moveTo>
                <a:lnTo>
                  <a:pt x="32147" y="21431"/>
                </a:lnTo>
                <a:lnTo>
                  <a:pt x="96441" y="21431"/>
                </a:lnTo>
                <a:lnTo>
                  <a:pt x="96441" y="25115"/>
                </a:lnTo>
                <a:cubicBezTo>
                  <a:pt x="96441" y="31477"/>
                  <a:pt x="94565" y="37639"/>
                  <a:pt x="91083" y="42863"/>
                </a:cubicBezTo>
                <a:lnTo>
                  <a:pt x="37505" y="42863"/>
                </a:lnTo>
                <a:cubicBezTo>
                  <a:pt x="34056" y="37639"/>
                  <a:pt x="32147" y="31477"/>
                  <a:pt x="32147" y="25115"/>
                </a:cubicBezTo>
                <a:close/>
                <a:moveTo>
                  <a:pt x="37505" y="128588"/>
                </a:moveTo>
                <a:cubicBezTo>
                  <a:pt x="38677" y="126813"/>
                  <a:pt x="40050" y="125138"/>
                  <a:pt x="41557" y="123598"/>
                </a:cubicBezTo>
                <a:lnTo>
                  <a:pt x="64294" y="100861"/>
                </a:lnTo>
                <a:lnTo>
                  <a:pt x="87031" y="123598"/>
                </a:lnTo>
                <a:cubicBezTo>
                  <a:pt x="88571" y="125138"/>
                  <a:pt x="89911" y="126813"/>
                  <a:pt x="91116" y="128588"/>
                </a:cubicBezTo>
                <a:lnTo>
                  <a:pt x="37505" y="128588"/>
                </a:lnTo>
                <a:close/>
              </a:path>
            </a:pathLst>
          </a:custGeom>
          <a:solidFill>
            <a:srgbClr val="90A1B9"/>
          </a:solidFill>
        </p:spPr>
      </p:sp>
      <p:sp>
        <p:nvSpPr>
          <p:cNvPr id="42" name="Text 40"/>
          <p:cNvSpPr/>
          <p:nvPr/>
        </p:nvSpPr>
        <p:spPr>
          <a:xfrm>
            <a:off x="1038225" y="4382691"/>
            <a:ext cx="1771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90A1B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Without NeoStrike Starter Kit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38225" y="4573191"/>
            <a:ext cx="17621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2748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6-8 weeks of boilerplate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223766" y="446841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7C86FF"/>
          </a:solidFill>
        </p:spPr>
      </p:sp>
      <p:sp>
        <p:nvSpPr>
          <p:cNvPr id="45" name="Shape 43"/>
          <p:cNvSpPr/>
          <p:nvPr/>
        </p:nvSpPr>
        <p:spPr>
          <a:xfrm>
            <a:off x="3871466" y="4363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15FFF"/>
              </a:gs>
              <a:gs pos="100000">
                <a:srgbClr val="7F22FE"/>
              </a:gs>
            </a:gsLst>
            <a:lin ang="2700000" scaled="1"/>
          </a:gradFill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3978622" y="446841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7" name="Text 45"/>
          <p:cNvSpPr/>
          <p:nvPr/>
        </p:nvSpPr>
        <p:spPr>
          <a:xfrm>
            <a:off x="4366766" y="4382691"/>
            <a:ext cx="1695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With NeoStrike Starter Kit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366766" y="4573191"/>
            <a:ext cx="16859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A3B3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Live in 2 weeks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085263" y="4263628"/>
            <a:ext cx="1562100" cy="581025"/>
          </a:xfrm>
          <a:custGeom>
            <a:avLst/>
            <a:gdLst/>
            <a:ahLst/>
            <a:cxnLst/>
            <a:rect l="l" t="t" r="r" b="b"/>
            <a:pathLst>
              <a:path w="1562100" h="581025">
                <a:moveTo>
                  <a:pt x="76201" y="0"/>
                </a:moveTo>
                <a:lnTo>
                  <a:pt x="1485899" y="0"/>
                </a:lnTo>
                <a:cubicBezTo>
                  <a:pt x="1527955" y="0"/>
                  <a:pt x="1562100" y="34145"/>
                  <a:pt x="1562100" y="76201"/>
                </a:cubicBezTo>
                <a:lnTo>
                  <a:pt x="1562100" y="504824"/>
                </a:lnTo>
                <a:cubicBezTo>
                  <a:pt x="1562100" y="546880"/>
                  <a:pt x="1527955" y="581025"/>
                  <a:pt x="1485899" y="581025"/>
                </a:cubicBezTo>
                <a:lnTo>
                  <a:pt x="76201" y="581025"/>
                </a:lnTo>
                <a:cubicBezTo>
                  <a:pt x="34145" y="581025"/>
                  <a:pt x="0" y="546880"/>
                  <a:pt x="0" y="5048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4F39F6">
                  <a:alpha val="20000"/>
                </a:srgbClr>
              </a:gs>
              <a:gs pos="100000">
                <a:srgbClr val="7F22FE">
                  <a:alpha val="20000"/>
                </a:srgbClr>
              </a:gs>
            </a:gsLst>
            <a:lin ang="0" scaled="1"/>
          </a:gradFill>
          <a:ln w="12700">
            <a:solidFill>
              <a:srgbClr val="615FFF">
                <a:alpha val="3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10185276" y="4344591"/>
            <a:ext cx="80962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b="1" kern="0" spc="45" dirty="0">
                <a:solidFill>
                  <a:srgbClr val="A3B3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Time Saved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147176" y="4496991"/>
            <a:ext cx="8477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75%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106150" y="4363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615FFF">
              <a:alpha val="20000"/>
            </a:srgbClr>
          </a:solidFill>
        </p:spPr>
      </p:sp>
      <p:sp>
        <p:nvSpPr>
          <p:cNvPr id="53" name="Shape 51"/>
          <p:cNvSpPr/>
          <p:nvPr/>
        </p:nvSpPr>
        <p:spPr>
          <a:xfrm>
            <a:off x="11229975" y="44779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7C86FF"/>
          </a:solidFill>
        </p:spPr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1905000" y="0"/>
                </a:moveTo>
                <a:lnTo>
                  <a:pt x="1905000" y="0"/>
                </a:lnTo>
                <a:cubicBezTo>
                  <a:pt x="2956398" y="0"/>
                  <a:pt x="3810000" y="853602"/>
                  <a:pt x="3810000" y="1905000"/>
                </a:cubicBezTo>
                <a:lnTo>
                  <a:pt x="3810000" y="1905000"/>
                </a:lnTo>
                <a:cubicBezTo>
                  <a:pt x="3810000" y="2956398"/>
                  <a:pt x="2956398" y="3810000"/>
                  <a:pt x="1905000" y="3810000"/>
                </a:cubicBez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1905000"/>
                </a:lnTo>
                <a:cubicBezTo>
                  <a:pt x="0" y="853602"/>
                  <a:pt x="853602" y="0"/>
                  <a:pt x="19050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19100" y="3810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4" name="Text 2"/>
          <p:cNvSpPr/>
          <p:nvPr/>
        </p:nvSpPr>
        <p:spPr>
          <a:xfrm>
            <a:off x="381000" y="381000"/>
            <a:ext cx="11582400" cy="457200"/>
          </a:xfrm>
          <a:prstGeom prst="rect">
            <a:avLst/>
          </a:prstGeom>
          <a:noFill/>
        </p:spPr>
        <p:txBody>
          <a:bodyPr wrap="square" lIns="228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kern="0" spc="90" dirty="0">
                <a:solidFill>
                  <a:srgbClr val="3B82F6"/>
                </a:solidFill>
                <a:latin typeface="Liter" panose="02000503030000020004" pitchFamily="34" charset="0"/>
                <a:ea typeface="Liter" panose="02000503030000020004" pitchFamily="34" charset="-122"/>
                <a:cs typeface="Liter" panose="02000503030000020004" pitchFamily="34" charset="-120"/>
              </a:rPr>
              <a:t>Auto Duty of Care &amp; Compliance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85913"/>
            <a:ext cx="11420475" cy="3286125"/>
          </a:xfrm>
          <a:custGeom>
            <a:avLst/>
            <a:gdLst/>
            <a:ahLst/>
            <a:cxnLst/>
            <a:rect l="l" t="t" r="r" b="b"/>
            <a:pathLst>
              <a:path w="11420475" h="3286125">
                <a:moveTo>
                  <a:pt x="152410" y="0"/>
                </a:moveTo>
                <a:lnTo>
                  <a:pt x="11268065" y="0"/>
                </a:lnTo>
                <a:cubicBezTo>
                  <a:pt x="11352239" y="0"/>
                  <a:pt x="11420475" y="68236"/>
                  <a:pt x="11420475" y="152410"/>
                </a:cubicBezTo>
                <a:lnTo>
                  <a:pt x="11420475" y="3133715"/>
                </a:lnTo>
                <a:cubicBezTo>
                  <a:pt x="11420475" y="3217889"/>
                  <a:pt x="11352239" y="3286125"/>
                  <a:pt x="11268065" y="3286125"/>
                </a:cubicBezTo>
                <a:lnTo>
                  <a:pt x="152410" y="3286125"/>
                </a:lnTo>
                <a:cubicBezTo>
                  <a:pt x="68236" y="3286125"/>
                  <a:pt x="0" y="3217889"/>
                  <a:pt x="0" y="31337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 w="12700">
            <a:solidFill>
              <a:srgbClr val="3B82F6">
                <a:alpha val="20000"/>
              </a:srgbClr>
            </a:solidFill>
            <a:prstDash val="solid"/>
          </a:ln>
        </p:spPr>
      </p:sp>
      <p:graphicFrame>
        <p:nvGraphicFramePr>
          <p:cNvPr id="8" name="Table 0"/>
          <p:cNvGraphicFramePr>
            <a:graphicFrameLocks noGrp="1"/>
          </p:cNvGraphicFramePr>
          <p:nvPr/>
        </p:nvGraphicFramePr>
        <p:xfrm>
          <a:off x="390525" y="1590675"/>
          <a:ext cx="11410950" cy="3276600"/>
        </p:xfrm>
        <a:graphic>
          <a:graphicData uri="http://schemas.openxmlformats.org/drawingml/2006/table">
            <a:tbl>
              <a:tblPr/>
              <a:tblGrid>
                <a:gridCol w="3174475"/>
                <a:gridCol w="4604418"/>
                <a:gridCol w="3632057"/>
              </a:tblGrid>
              <a:tr h="655320">
                <a:tc>
                  <a:txBody>
                    <a:bodyPr/>
                    <a:lstStyle/>
                    <a:p>
                      <a:pPr algn="l"/>
                      <a:r>
                        <a:rPr lang="en-US" sz="1500" b="1" u="none" dirty="0">
                          <a:solidFill>
                            <a:srgbClr val="10B98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Behavioral Pattern</a:t>
                      </a:r>
                      <a:endParaRPr lang="en-US" sz="15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93B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b="1" u="none" dirty="0">
                          <a:solidFill>
                            <a:srgbClr val="10B98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Detection Logic</a:t>
                      </a:r>
                      <a:endParaRPr lang="en-US" sz="15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93B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b="1" u="none" dirty="0">
                          <a:solidFill>
                            <a:srgbClr val="10B98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Auto-Intervention</a:t>
                      </a:r>
                      <a:endParaRPr lang="en-US" sz="15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93B"/>
                    </a:solidFill>
                  </a:tcPr>
                </a:tc>
              </a:tr>
              <a:tr h="65532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8FAFC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Chasing Losses</a:t>
                      </a:r>
                      <a:endParaRPr lang="en-US" sz="12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5+ consecutive deposits after losses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Reality Check + Cooling-off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5532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8FAFC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Velocity Spike</a:t>
                      </a:r>
                      <a:endParaRPr lang="en-US" sz="12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Bet frequency &gt; 3x baseline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Session Time Alert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5532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8FAFC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Rapid Escalation</a:t>
                      </a:r>
                      <a:endParaRPr lang="en-US" sz="12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Bet size 10x in 30 minutes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Mandatory 5-min Break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5532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8FAFC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Prolonged Session</a:t>
                      </a:r>
                      <a:endParaRPr lang="en-US" sz="12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Continuous play &gt; 90 minutes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u="none" dirty="0">
                          <a:solidFill>
                            <a:srgbClr val="CBD5E1"/>
                          </a:solidFill>
                          <a:latin typeface="Microsoft YaHei" pitchFamily="34" charset="0"/>
                          <a:ea typeface="Microsoft YaHei" pitchFamily="34" charset="-122"/>
                          <a:cs typeface="Microsoft YaHei" pitchFamily="34" charset="-120"/>
                        </a:rPr>
                        <a:t>Reality Check Notification</a:t>
                      </a:r>
                      <a:endParaRPr lang="en-US" sz="1300" dirty="0">
                        <a:latin typeface="Microsoft YaHei" pitchFamily="34" charset="0"/>
                        <a:ea typeface="Microsoft YaHei" pitchFamily="34" charset="0"/>
                        <a:cs typeface="Microsoft YaHei" pitchFamily="34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385763" y="5110163"/>
            <a:ext cx="5591175" cy="847725"/>
          </a:xfrm>
          <a:custGeom>
            <a:avLst/>
            <a:gdLst/>
            <a:ahLst/>
            <a:cxnLst/>
            <a:rect l="l" t="t" r="r" b="b"/>
            <a:pathLst>
              <a:path w="5591175" h="847725">
                <a:moveTo>
                  <a:pt x="114299" y="0"/>
                </a:moveTo>
                <a:lnTo>
                  <a:pt x="5476876" y="0"/>
                </a:lnTo>
                <a:cubicBezTo>
                  <a:pt x="5540002" y="0"/>
                  <a:pt x="5591175" y="51173"/>
                  <a:pt x="5591175" y="114299"/>
                </a:cubicBezTo>
                <a:lnTo>
                  <a:pt x="5591175" y="733426"/>
                </a:lnTo>
                <a:cubicBezTo>
                  <a:pt x="5591175" y="796552"/>
                  <a:pt x="5540002" y="847725"/>
                  <a:pt x="5476876" y="847725"/>
                </a:cubicBezTo>
                <a:lnTo>
                  <a:pt x="114299" y="847725"/>
                </a:lnTo>
                <a:cubicBezTo>
                  <a:pt x="51216" y="847725"/>
                  <a:pt x="0" y="796509"/>
                  <a:pt x="0" y="733426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 w="12700">
            <a:solidFill>
              <a:srgbClr val="10B981">
                <a:alpha val="30196"/>
              </a:srgbClr>
            </a:solidFill>
            <a:prstDash val="solid"/>
          </a:ln>
        </p:spPr>
      </p:sp>
      <p:sp>
        <p:nvSpPr>
          <p:cNvPr id="6" name="Shape 5"/>
          <p:cNvSpPr/>
          <p:nvPr/>
        </p:nvSpPr>
        <p:spPr>
          <a:xfrm>
            <a:off x="600075" y="5343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10B981"/>
          </a:solidFill>
        </p:spPr>
      </p:sp>
      <p:sp>
        <p:nvSpPr>
          <p:cNvPr id="9" name="Text 6"/>
          <p:cNvSpPr/>
          <p:nvPr/>
        </p:nvSpPr>
        <p:spPr>
          <a:xfrm>
            <a:off x="857250" y="5305425"/>
            <a:ext cx="5000625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Rule-based detection with instant intervention — regulators require explainability, not black-box ML</a:t>
            </a:r>
            <a:endParaRPr lang="en-US" sz="1200" dirty="0">
              <a:solidFill>
                <a:srgbClr val="CBD5E1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15063" y="5110163"/>
            <a:ext cx="5591175" cy="847725"/>
          </a:xfrm>
          <a:custGeom>
            <a:avLst/>
            <a:gdLst/>
            <a:ahLst/>
            <a:cxnLst/>
            <a:rect l="l" t="t" r="r" b="b"/>
            <a:pathLst>
              <a:path w="5591175" h="847725">
                <a:moveTo>
                  <a:pt x="114299" y="0"/>
                </a:moveTo>
                <a:lnTo>
                  <a:pt x="5476876" y="0"/>
                </a:lnTo>
                <a:cubicBezTo>
                  <a:pt x="5540002" y="0"/>
                  <a:pt x="5591175" y="51173"/>
                  <a:pt x="5591175" y="114299"/>
                </a:cubicBezTo>
                <a:lnTo>
                  <a:pt x="5591175" y="733426"/>
                </a:lnTo>
                <a:cubicBezTo>
                  <a:pt x="5591175" y="796552"/>
                  <a:pt x="5540002" y="847725"/>
                  <a:pt x="5476876" y="847725"/>
                </a:cubicBezTo>
                <a:lnTo>
                  <a:pt x="114299" y="847725"/>
                </a:lnTo>
                <a:cubicBezTo>
                  <a:pt x="51216" y="847725"/>
                  <a:pt x="0" y="796509"/>
                  <a:pt x="0" y="733426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 w="12700">
            <a:solidFill>
              <a:srgbClr val="3B82F6">
                <a:alpha val="30196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410325" y="53435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3B82F6"/>
          </a:solidFill>
        </p:spPr>
      </p:sp>
      <p:sp>
        <p:nvSpPr>
          <p:cNvPr id="12" name="Text 9"/>
          <p:cNvSpPr/>
          <p:nvPr/>
        </p:nvSpPr>
        <p:spPr>
          <a:xfrm>
            <a:off x="6686550" y="5305425"/>
            <a:ext cx="5000625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BD5E1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2026 regulations mandate algorithm-based risk monitoring in Brazil, Germany, Italy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6913</Words>
  <Application>WPS Presentation</Application>
  <PresentationFormat>On-screen Show (16:9)</PresentationFormat>
  <Paragraphs>472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40" baseType="lpstr">
      <vt:lpstr>Arial</vt:lpstr>
      <vt:lpstr>SimSun</vt:lpstr>
      <vt:lpstr>Wingdings</vt:lpstr>
      <vt:lpstr>Liter</vt:lpstr>
      <vt:lpstr>Liter</vt:lpstr>
      <vt:lpstr>Liter</vt:lpstr>
      <vt:lpstr>Quattrocento Sans</vt:lpstr>
      <vt:lpstr>Quattrocento Sans</vt:lpstr>
      <vt:lpstr>Quattrocento Sans</vt:lpstr>
      <vt:lpstr>Microsoft YaHei</vt:lpstr>
      <vt:lpstr>汉仪旗黑</vt:lpstr>
      <vt:lpstr>Microsoft YaHei</vt:lpstr>
      <vt:lpstr>Microsoft YaHei</vt:lpstr>
      <vt:lpstr>MiSans</vt:lpstr>
      <vt:lpstr>MiSans</vt:lpstr>
      <vt:lpstr>Calibri</vt:lpstr>
      <vt:lpstr>Helvetica Neue</vt:lpstr>
      <vt:lpstr>Microsoft YaHei</vt:lpstr>
      <vt:lpstr>Arial Unicode MS</vt:lpstr>
      <vt:lpstr>宋体-简</vt:lpstr>
      <vt:lpstr>Noto Sans SC</vt:lpstr>
      <vt:lpstr>冬青黑体简体中文</vt:lpstr>
      <vt:lpstr>Noto Sans SC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NeoStrike Sales Deck</dc:title>
  <dc:creator>Kimi</dc:creator>
  <dc:subject>NeoStrike Sales Deck</dc:subject>
  <cp:lastModifiedBy>Cheng Zuo</cp:lastModifiedBy>
  <cp:revision>6</cp:revision>
  <dcterms:created xsi:type="dcterms:W3CDTF">2026-02-17T13:25:47Z</dcterms:created>
  <dcterms:modified xsi:type="dcterms:W3CDTF">2026-02-17T13:25:47Z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{"Label":"NeoStrike Sales Deck","ContentProducer":"001191110108MACG2KBH8F10000","ProduceID":"19c32a68-ab92-8148-8000-0000f8f27256","ReservedCode1":"","ContentPropagator":"001191110108MACG2KBH8F20000","PropagateID":"19c32a68-ab92-8148-8000-0000f8f27256","ReservedCode2":""}</vt:lpwstr>
  </property>
  <property fmtid="{D5CDD505-2E9C-101B-9397-08002B2CF9AE}" pid="3" name="ICV">
    <vt:lpwstr>259D0C3BD8519D505B6C9469A3563740_43</vt:lpwstr>
  </property>
  <property fmtid="{D5CDD505-2E9C-101B-9397-08002B2CF9AE}" pid="4" name="KSOProductBuildVer">
    <vt:lpwstr>1033-6.15.0.8733</vt:lpwstr>
  </property>
</Properties>
</file>